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6" r:id="rId3"/>
    <p:sldId id="257" r:id="rId4"/>
    <p:sldId id="259" r:id="rId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75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26.wav>
</file>

<file path=ppt/media/media27.wav>
</file>

<file path=ppt/media/media28.wav>
</file>

<file path=ppt/media/media29.wav>
</file>

<file path=ppt/media/media3.wav>
</file>

<file path=ppt/media/media30.wav>
</file>

<file path=ppt/media/media31.wav>
</file>

<file path=ppt/media/media32.wav>
</file>

<file path=ppt/media/media33.wav>
</file>

<file path=ppt/media/media34.wav>
</file>

<file path=ppt/media/media4.wav>
</file>

<file path=ppt/media/media5.wav>
</file>

<file path=ppt/media/media6.wav>
</file>

<file path=ppt/media/media7.wav>
</file>

<file path=ppt/media/media8.wav>
</file>

<file path=ppt/media/media9.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A84828-7EF5-4EDA-9B31-11548DA1739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A74DF06-2CB6-4CC8-84B8-83C78E2B29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16E5A108-E2BA-4405-A853-274A3180CC71}"/>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5" name="页脚占位符 4">
            <a:extLst>
              <a:ext uri="{FF2B5EF4-FFF2-40B4-BE49-F238E27FC236}">
                <a16:creationId xmlns:a16="http://schemas.microsoft.com/office/drawing/2014/main" id="{0F36D328-1A21-49C0-98AF-C7879F27463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E657E5D-B3AC-4651-B63D-3F89B83FCC31}"/>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84418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46FF31-141C-4570-B49F-626A4942A633}"/>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D15999F-780F-42D1-A642-75261784B23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6AF6850-539B-4986-A239-A7F1D11BFE6B}"/>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5" name="页脚占位符 4">
            <a:extLst>
              <a:ext uri="{FF2B5EF4-FFF2-40B4-BE49-F238E27FC236}">
                <a16:creationId xmlns:a16="http://schemas.microsoft.com/office/drawing/2014/main" id="{0C6DAACB-9588-498A-8DFC-E70F366A512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E38F6B-DBBB-4B45-95A6-79670FF1F274}"/>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35355292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DD23349-1BE6-4673-8B56-C8406F6C477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AA82C1C-4B5A-441D-9694-9014D86F04E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D31CBFA-5D34-4905-A74B-43E8CF4FC396}"/>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5" name="页脚占位符 4">
            <a:extLst>
              <a:ext uri="{FF2B5EF4-FFF2-40B4-BE49-F238E27FC236}">
                <a16:creationId xmlns:a16="http://schemas.microsoft.com/office/drawing/2014/main" id="{F75FF883-9E12-43F6-B9F2-94CE2F0C2DF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B3C9F20-D321-4C8D-A4F7-B337165A99F4}"/>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1888114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A3AD38-4EC4-4F63-B812-0E6FD9A5079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3F7F474-346E-4C0E-B4A6-9488795FE29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A1727D5-D785-4310-8E6D-BAC64C9B05F1}"/>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5" name="页脚占位符 4">
            <a:extLst>
              <a:ext uri="{FF2B5EF4-FFF2-40B4-BE49-F238E27FC236}">
                <a16:creationId xmlns:a16="http://schemas.microsoft.com/office/drawing/2014/main" id="{405B3535-88E8-4F14-A1DF-0C5EEBD7B54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7DBFDD6-7B26-4248-BAA3-ADDFBA2447CD}"/>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2026233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01C544-C8E5-4A7E-A2DD-3F097DF5C9E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E841569-908C-4B0F-B712-96617B4258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92C42DB-1B39-47A3-9054-6EBAB2A0359D}"/>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5" name="页脚占位符 4">
            <a:extLst>
              <a:ext uri="{FF2B5EF4-FFF2-40B4-BE49-F238E27FC236}">
                <a16:creationId xmlns:a16="http://schemas.microsoft.com/office/drawing/2014/main" id="{696E5DB7-31E5-4C0B-8C20-3B3AD69009E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1808E93-5AFE-4944-B752-51F6332BAD2A}"/>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3560944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880D41-C827-4AE1-8533-0229A00061B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978E6F3-5804-4E9A-938E-2B6103C8C786}"/>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E9747BC-8691-4E5F-BE67-F139B24375F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C42BDA6-8773-4515-86AB-F4B3583E490E}"/>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6" name="页脚占位符 5">
            <a:extLst>
              <a:ext uri="{FF2B5EF4-FFF2-40B4-BE49-F238E27FC236}">
                <a16:creationId xmlns:a16="http://schemas.microsoft.com/office/drawing/2014/main" id="{52DA6057-CF7D-41F7-882E-2755259FDC3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85917AC-CB21-4233-AA86-9D347272B8D4}"/>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35647007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A2F501-C800-4C58-97D0-E16B25CEEA1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BA6FB36-17E2-430D-90CB-6FEDEBB82C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18AAA8B4-1D8F-42CF-AB51-C0B06580DB1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2AE9FF4-8855-4A3C-B9CA-AAFD8AD974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A196DD61-E58B-4529-B660-28144AD1D97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F0244A6-215F-4F9E-8F0D-A56A49C5C975}"/>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8" name="页脚占位符 7">
            <a:extLst>
              <a:ext uri="{FF2B5EF4-FFF2-40B4-BE49-F238E27FC236}">
                <a16:creationId xmlns:a16="http://schemas.microsoft.com/office/drawing/2014/main" id="{F27DB5BE-64FC-4F72-8DDD-A5EECF6C832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8660987-2E5D-4914-BCFF-5D1DDA4D169F}"/>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746714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0D89CC-7989-4F6C-A784-F9D52C765A7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11904076-D42C-4190-BC8E-9B11CD9CC989}"/>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4" name="页脚占位符 3">
            <a:extLst>
              <a:ext uri="{FF2B5EF4-FFF2-40B4-BE49-F238E27FC236}">
                <a16:creationId xmlns:a16="http://schemas.microsoft.com/office/drawing/2014/main" id="{23B6B44A-6F3A-4755-A14C-07B79E64FC7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85F58C1-B9D6-4D9A-957B-7D3036EA97A7}"/>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1425413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6577C6A-D168-44D1-9F2B-5346E90DD24B}"/>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3" name="页脚占位符 2">
            <a:extLst>
              <a:ext uri="{FF2B5EF4-FFF2-40B4-BE49-F238E27FC236}">
                <a16:creationId xmlns:a16="http://schemas.microsoft.com/office/drawing/2014/main" id="{BF217221-ABBD-47BC-8945-B6D73A586D7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B110515-3125-44E2-A517-23A24725BEBD}"/>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3525832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21C3B2-7A4D-4C67-A5AF-6D83EBA1C45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98ADB8C-73C8-4B53-A2E5-D97E131DEB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B07FF452-DF90-4B07-8776-237146D92A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B1D1D12-F570-4ACD-9C62-020CD1755A62}"/>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6" name="页脚占位符 5">
            <a:extLst>
              <a:ext uri="{FF2B5EF4-FFF2-40B4-BE49-F238E27FC236}">
                <a16:creationId xmlns:a16="http://schemas.microsoft.com/office/drawing/2014/main" id="{12693B9E-710A-487D-85F4-657D3B242FB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6BE0CDD-53AC-426A-8114-6C1D770D257E}"/>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4170715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AE9264-BFD7-4092-88A8-97F02B108F8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65EE3DEA-E40A-4B4F-80A0-8FDA869086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79FBBA1-CD0D-4717-A6E7-1F1C420601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B935194-9C6B-4ABA-B6C7-7153BD8A1E1A}"/>
              </a:ext>
            </a:extLst>
          </p:cNvPr>
          <p:cNvSpPr>
            <a:spLocks noGrp="1"/>
          </p:cNvSpPr>
          <p:nvPr>
            <p:ph type="dt" sz="half" idx="10"/>
          </p:nvPr>
        </p:nvSpPr>
        <p:spPr/>
        <p:txBody>
          <a:bodyPr/>
          <a:lstStyle/>
          <a:p>
            <a:fld id="{01A26171-7601-41E4-A5F2-A964B34F7086}" type="datetimeFigureOut">
              <a:rPr lang="zh-CN" altLang="en-US" smtClean="0"/>
              <a:t>2019/10/20</a:t>
            </a:fld>
            <a:endParaRPr lang="zh-CN" altLang="en-US"/>
          </a:p>
        </p:txBody>
      </p:sp>
      <p:sp>
        <p:nvSpPr>
          <p:cNvPr id="6" name="页脚占位符 5">
            <a:extLst>
              <a:ext uri="{FF2B5EF4-FFF2-40B4-BE49-F238E27FC236}">
                <a16:creationId xmlns:a16="http://schemas.microsoft.com/office/drawing/2014/main" id="{AB67B2F0-A3E2-4EC0-A533-9D563DE88C5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D3BED32-6BB3-42CC-BC69-DA0D99B1B751}"/>
              </a:ext>
            </a:extLst>
          </p:cNvPr>
          <p:cNvSpPr>
            <a:spLocks noGrp="1"/>
          </p:cNvSpPr>
          <p:nvPr>
            <p:ph type="sldNum" sz="quarter" idx="12"/>
          </p:nvPr>
        </p:nvSpPr>
        <p:spPr/>
        <p:txBody>
          <a:body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403189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DE8D8CF-2BE4-4675-BE09-9FADBBAEA1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C866B11-4557-401D-99C4-1B95F5144B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B72A371-7247-4557-9511-553752899B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A26171-7601-41E4-A5F2-A964B34F7086}" type="datetimeFigureOut">
              <a:rPr lang="zh-CN" altLang="en-US" smtClean="0"/>
              <a:t>2019/10/20</a:t>
            </a:fld>
            <a:endParaRPr lang="zh-CN" altLang="en-US"/>
          </a:p>
        </p:txBody>
      </p:sp>
      <p:sp>
        <p:nvSpPr>
          <p:cNvPr id="5" name="页脚占位符 4">
            <a:extLst>
              <a:ext uri="{FF2B5EF4-FFF2-40B4-BE49-F238E27FC236}">
                <a16:creationId xmlns:a16="http://schemas.microsoft.com/office/drawing/2014/main" id="{CE126896-2B7B-4512-9EAF-917392CFF5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12D5469-8C8C-4080-824D-4A73C22EEA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F43179-306F-448F-9EC0-4B62563B5FF6}" type="slidenum">
              <a:rPr lang="zh-CN" altLang="en-US" smtClean="0"/>
              <a:t>‹#›</a:t>
            </a:fld>
            <a:endParaRPr lang="zh-CN" altLang="en-US"/>
          </a:p>
        </p:txBody>
      </p:sp>
    </p:spTree>
    <p:extLst>
      <p:ext uri="{BB962C8B-B14F-4D97-AF65-F5344CB8AC3E}">
        <p14:creationId xmlns:p14="http://schemas.microsoft.com/office/powerpoint/2010/main" val="2174215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3" Type="http://schemas.microsoft.com/office/2007/relationships/media" Target="../media/media7.wav"/><Relationship Id="rId18" Type="http://schemas.openxmlformats.org/officeDocument/2006/relationships/audio" Target="../media/media9.wav"/><Relationship Id="rId26" Type="http://schemas.openxmlformats.org/officeDocument/2006/relationships/audio" Target="../media/media13.wav"/><Relationship Id="rId39" Type="http://schemas.openxmlformats.org/officeDocument/2006/relationships/image" Target="../media/image2.png"/><Relationship Id="rId21" Type="http://schemas.microsoft.com/office/2007/relationships/media" Target="../media/media11.wav"/><Relationship Id="rId34" Type="http://schemas.openxmlformats.org/officeDocument/2006/relationships/audio" Target="../media/media17.wav"/><Relationship Id="rId7" Type="http://schemas.microsoft.com/office/2007/relationships/media" Target="../media/media4.wav"/><Relationship Id="rId12" Type="http://schemas.openxmlformats.org/officeDocument/2006/relationships/audio" Target="../media/media6.wav"/><Relationship Id="rId17" Type="http://schemas.microsoft.com/office/2007/relationships/media" Target="../media/media9.wav"/><Relationship Id="rId25" Type="http://schemas.microsoft.com/office/2007/relationships/media" Target="../media/media13.wav"/><Relationship Id="rId33" Type="http://schemas.microsoft.com/office/2007/relationships/media" Target="../media/media17.wav"/><Relationship Id="rId38" Type="http://schemas.openxmlformats.org/officeDocument/2006/relationships/image" Target="../media/image1.png"/><Relationship Id="rId2" Type="http://schemas.openxmlformats.org/officeDocument/2006/relationships/audio" Target="../media/media1.wav"/><Relationship Id="rId16" Type="http://schemas.openxmlformats.org/officeDocument/2006/relationships/audio" Target="../media/media8.wav"/><Relationship Id="rId20" Type="http://schemas.openxmlformats.org/officeDocument/2006/relationships/audio" Target="../media/media10.wav"/><Relationship Id="rId29" Type="http://schemas.microsoft.com/office/2007/relationships/media" Target="../media/media15.wav"/><Relationship Id="rId1" Type="http://schemas.microsoft.com/office/2007/relationships/media" Target="../media/media1.wav"/><Relationship Id="rId6" Type="http://schemas.openxmlformats.org/officeDocument/2006/relationships/audio" Target="../media/media3.wav"/><Relationship Id="rId11" Type="http://schemas.microsoft.com/office/2007/relationships/media" Target="../media/media6.wav"/><Relationship Id="rId24" Type="http://schemas.openxmlformats.org/officeDocument/2006/relationships/audio" Target="../media/media12.wav"/><Relationship Id="rId32" Type="http://schemas.openxmlformats.org/officeDocument/2006/relationships/audio" Target="../media/media16.wav"/><Relationship Id="rId37" Type="http://schemas.openxmlformats.org/officeDocument/2006/relationships/slideLayout" Target="../slideLayouts/slideLayout1.xml"/><Relationship Id="rId5" Type="http://schemas.microsoft.com/office/2007/relationships/media" Target="../media/media3.wav"/><Relationship Id="rId15" Type="http://schemas.microsoft.com/office/2007/relationships/media" Target="../media/media8.wav"/><Relationship Id="rId23" Type="http://schemas.microsoft.com/office/2007/relationships/media" Target="../media/media12.wav"/><Relationship Id="rId28" Type="http://schemas.openxmlformats.org/officeDocument/2006/relationships/audio" Target="../media/media14.wav"/><Relationship Id="rId36" Type="http://schemas.openxmlformats.org/officeDocument/2006/relationships/audio" Target="../media/media18.wav"/><Relationship Id="rId10" Type="http://schemas.openxmlformats.org/officeDocument/2006/relationships/audio" Target="../media/media5.wav"/><Relationship Id="rId19" Type="http://schemas.microsoft.com/office/2007/relationships/media" Target="../media/media10.wav"/><Relationship Id="rId31" Type="http://schemas.microsoft.com/office/2007/relationships/media" Target="../media/media16.wav"/><Relationship Id="rId4" Type="http://schemas.openxmlformats.org/officeDocument/2006/relationships/audio" Target="../media/media2.wav"/><Relationship Id="rId9" Type="http://schemas.microsoft.com/office/2007/relationships/media" Target="../media/media5.wav"/><Relationship Id="rId14" Type="http://schemas.openxmlformats.org/officeDocument/2006/relationships/audio" Target="../media/media7.wav"/><Relationship Id="rId22" Type="http://schemas.openxmlformats.org/officeDocument/2006/relationships/audio" Target="../media/media11.wav"/><Relationship Id="rId27" Type="http://schemas.microsoft.com/office/2007/relationships/media" Target="../media/media14.wav"/><Relationship Id="rId30" Type="http://schemas.openxmlformats.org/officeDocument/2006/relationships/audio" Target="../media/media15.wav"/><Relationship Id="rId35" Type="http://schemas.microsoft.com/office/2007/relationships/media" Target="../media/media18.wav"/><Relationship Id="rId8" Type="http://schemas.openxmlformats.org/officeDocument/2006/relationships/audio" Target="../media/media4.wav"/><Relationship Id="rId3" Type="http://schemas.microsoft.com/office/2007/relationships/media" Target="../media/media2.wav"/></Relationships>
</file>

<file path=ppt/slides/_rels/slide3.xml.rels><?xml version="1.0" encoding="UTF-8" standalone="yes"?>
<Relationships xmlns="http://schemas.openxmlformats.org/package/2006/relationships"><Relationship Id="rId13" Type="http://schemas.microsoft.com/office/2007/relationships/media" Target="../media/media23.wav"/><Relationship Id="rId18" Type="http://schemas.openxmlformats.org/officeDocument/2006/relationships/audio" Target="../media/media25.wav"/><Relationship Id="rId26" Type="http://schemas.openxmlformats.org/officeDocument/2006/relationships/audio" Target="../media/media29.wav"/><Relationship Id="rId39" Type="http://schemas.openxmlformats.org/officeDocument/2006/relationships/image" Target="../media/image2.png"/><Relationship Id="rId21" Type="http://schemas.microsoft.com/office/2007/relationships/media" Target="../media/media27.wav"/><Relationship Id="rId34" Type="http://schemas.openxmlformats.org/officeDocument/2006/relationships/audio" Target="../media/media33.wav"/><Relationship Id="rId7" Type="http://schemas.microsoft.com/office/2007/relationships/media" Target="../media/media5.wav"/><Relationship Id="rId12" Type="http://schemas.openxmlformats.org/officeDocument/2006/relationships/audio" Target="../media/media17.wav"/><Relationship Id="rId17" Type="http://schemas.microsoft.com/office/2007/relationships/media" Target="../media/media25.wav"/><Relationship Id="rId25" Type="http://schemas.microsoft.com/office/2007/relationships/media" Target="../media/media29.wav"/><Relationship Id="rId33" Type="http://schemas.microsoft.com/office/2007/relationships/media" Target="../media/media33.wav"/><Relationship Id="rId38" Type="http://schemas.openxmlformats.org/officeDocument/2006/relationships/image" Target="../media/image1.png"/><Relationship Id="rId2" Type="http://schemas.openxmlformats.org/officeDocument/2006/relationships/audio" Target="../media/media19.wav"/><Relationship Id="rId16" Type="http://schemas.openxmlformats.org/officeDocument/2006/relationships/audio" Target="../media/media24.wav"/><Relationship Id="rId20" Type="http://schemas.openxmlformats.org/officeDocument/2006/relationships/audio" Target="../media/media26.wav"/><Relationship Id="rId29" Type="http://schemas.microsoft.com/office/2007/relationships/media" Target="../media/media31.wav"/><Relationship Id="rId1" Type="http://schemas.microsoft.com/office/2007/relationships/media" Target="../media/media19.wav"/><Relationship Id="rId6" Type="http://schemas.openxmlformats.org/officeDocument/2006/relationships/audio" Target="../media/media21.wav"/><Relationship Id="rId11" Type="http://schemas.microsoft.com/office/2007/relationships/media" Target="../media/media17.wav"/><Relationship Id="rId24" Type="http://schemas.openxmlformats.org/officeDocument/2006/relationships/audio" Target="../media/media28.wav"/><Relationship Id="rId32" Type="http://schemas.openxmlformats.org/officeDocument/2006/relationships/audio" Target="../media/media32.wav"/><Relationship Id="rId37" Type="http://schemas.openxmlformats.org/officeDocument/2006/relationships/slideLayout" Target="../slideLayouts/slideLayout1.xml"/><Relationship Id="rId5" Type="http://schemas.microsoft.com/office/2007/relationships/media" Target="../media/media21.wav"/><Relationship Id="rId15" Type="http://schemas.microsoft.com/office/2007/relationships/media" Target="../media/media24.wav"/><Relationship Id="rId23" Type="http://schemas.microsoft.com/office/2007/relationships/media" Target="../media/media28.wav"/><Relationship Id="rId28" Type="http://schemas.openxmlformats.org/officeDocument/2006/relationships/audio" Target="../media/media30.wav"/><Relationship Id="rId36" Type="http://schemas.openxmlformats.org/officeDocument/2006/relationships/audio" Target="../media/media34.wav"/><Relationship Id="rId10" Type="http://schemas.openxmlformats.org/officeDocument/2006/relationships/audio" Target="../media/media22.wav"/><Relationship Id="rId19" Type="http://schemas.microsoft.com/office/2007/relationships/media" Target="../media/media26.wav"/><Relationship Id="rId31" Type="http://schemas.microsoft.com/office/2007/relationships/media" Target="../media/media32.wav"/><Relationship Id="rId4" Type="http://schemas.openxmlformats.org/officeDocument/2006/relationships/audio" Target="../media/media20.wav"/><Relationship Id="rId9" Type="http://schemas.microsoft.com/office/2007/relationships/media" Target="../media/media22.wav"/><Relationship Id="rId14" Type="http://schemas.openxmlformats.org/officeDocument/2006/relationships/audio" Target="../media/media23.wav"/><Relationship Id="rId22" Type="http://schemas.openxmlformats.org/officeDocument/2006/relationships/audio" Target="../media/media27.wav"/><Relationship Id="rId27" Type="http://schemas.microsoft.com/office/2007/relationships/media" Target="../media/media30.wav"/><Relationship Id="rId30" Type="http://schemas.openxmlformats.org/officeDocument/2006/relationships/audio" Target="../media/media31.wav"/><Relationship Id="rId35" Type="http://schemas.microsoft.com/office/2007/relationships/media" Target="../media/media34.wav"/><Relationship Id="rId8" Type="http://schemas.openxmlformats.org/officeDocument/2006/relationships/audio" Target="../media/media5.wav"/><Relationship Id="rId3" Type="http://schemas.microsoft.com/office/2007/relationships/media" Target="../media/media20.wav"/></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BE6A15C-300E-4F02-9644-EAEB326271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矩形 4">
            <a:extLst>
              <a:ext uri="{FF2B5EF4-FFF2-40B4-BE49-F238E27FC236}">
                <a16:creationId xmlns:a16="http://schemas.microsoft.com/office/drawing/2014/main" id="{B24F1E84-B9E6-4021-9865-44535B5FAD8C}"/>
              </a:ext>
            </a:extLst>
          </p:cNvPr>
          <p:cNvSpPr/>
          <p:nvPr/>
        </p:nvSpPr>
        <p:spPr>
          <a:xfrm>
            <a:off x="720000" y="900000"/>
            <a:ext cx="10800000" cy="5640390"/>
          </a:xfrm>
          <a:prstGeom prst="rect">
            <a:avLst/>
          </a:prstGeom>
        </p:spPr>
        <p:txBody>
          <a:bodyPr wrap="square">
            <a:spAutoFit/>
          </a:bodyPr>
          <a:lstStyle/>
          <a:p>
            <a:pPr algn="ctr">
              <a:lnSpc>
                <a:spcPct val="140000"/>
              </a:lnSpc>
            </a:pPr>
            <a:r>
              <a:rPr lang="en-US" altLang="zh-CN" sz="3200">
                <a:solidFill>
                  <a:schemeClr val="accent5">
                    <a:lumMod val="75000"/>
                  </a:schemeClr>
                </a:solidFill>
                <a:latin typeface="微软雅黑" panose="020B0503020204020204" pitchFamily="34" charset="-122"/>
                <a:ea typeface="微软雅黑" panose="020B0503020204020204" pitchFamily="34" charset="-122"/>
              </a:rPr>
              <a:t>One-shot voice conversion using StarGAN</a:t>
            </a:r>
          </a:p>
          <a:p>
            <a:pPr marL="342900" indent="-342900">
              <a:lnSpc>
                <a:spcPct val="140000"/>
              </a:lnSpc>
              <a:buFont typeface="Arial" panose="020B0604020202020204" pitchFamily="34" charset="0"/>
              <a:buChar char="•"/>
            </a:pPr>
            <a:endParaRPr lang="en-US" altLang="zh-CN" sz="900">
              <a:latin typeface="Arial" panose="020B0604020202020204" pitchFamily="34" charset="0"/>
              <a:ea typeface="微软雅黑" panose="020B0503020204020204" pitchFamily="34" charset="-122"/>
              <a:cs typeface="Arial" panose="020B0604020202020204" pitchFamily="34" charset="0"/>
            </a:endParaRPr>
          </a:p>
          <a:p>
            <a:pPr marL="342900" indent="-342900">
              <a:lnSpc>
                <a:spcPct val="140000"/>
              </a:lnSpc>
              <a:buFont typeface="Arial" panose="020B0604020202020204" pitchFamily="34" charset="0"/>
              <a:buChar char="•"/>
            </a:pPr>
            <a:r>
              <a:rPr lang="en-US" altLang="zh-CN">
                <a:latin typeface="Arial" panose="020B0604020202020204" pitchFamily="34" charset="0"/>
                <a:ea typeface="微软雅黑" panose="020B0503020204020204" pitchFamily="34" charset="-122"/>
                <a:cs typeface="Arial" panose="020B0604020202020204" pitchFamily="34" charset="0"/>
              </a:rPr>
              <a:t>The following two slides will demonstrate examples of our proposed VC method.</a:t>
            </a:r>
          </a:p>
          <a:p>
            <a:pPr lvl="1">
              <a:lnSpc>
                <a:spcPct val="140000"/>
              </a:lnSpc>
            </a:pPr>
            <a:r>
              <a:rPr lang="en-US" altLang="zh-CN" sz="1400">
                <a:latin typeface="Arial" panose="020B0604020202020204" pitchFamily="34" charset="0"/>
                <a:ea typeface="微软雅黑" panose="020B0503020204020204" pitchFamily="34" charset="-122"/>
                <a:cs typeface="Arial" panose="020B0604020202020204" pitchFamily="34" charset="0"/>
              </a:rPr>
              <a:t>To facilitate demonstrating the performance, the experimental results are reported including cross-gender (cross-language) VC and VC between the same gender (language). All the reported results rely on the same VC framework that is trained on monolingual datasets.</a:t>
            </a:r>
          </a:p>
          <a:p>
            <a:pPr lvl="1">
              <a:lnSpc>
                <a:spcPct val="140000"/>
              </a:lnSpc>
            </a:pPr>
            <a:r>
              <a:rPr lang="en-US" altLang="zh-CN" sz="1400">
                <a:latin typeface="Arial" panose="020B0604020202020204" pitchFamily="34" charset="0"/>
                <a:ea typeface="微软雅黑" panose="020B0503020204020204" pitchFamily="34" charset="-122"/>
                <a:cs typeface="Arial" panose="020B0604020202020204" pitchFamily="34" charset="0"/>
              </a:rPr>
              <a:t>Due to the limitation of datasets, the experiments on cross-gender within the same language are not conducted.</a:t>
            </a:r>
          </a:p>
          <a:p>
            <a:pPr marL="742950" lvl="1" indent="-285750">
              <a:lnSpc>
                <a:spcPct val="140000"/>
              </a:lnSpc>
              <a:buFont typeface="Arial" panose="020B0604020202020204" pitchFamily="34" charset="0"/>
              <a:buChar char="•"/>
            </a:pPr>
            <a:r>
              <a:rPr lang="en-US" altLang="zh-CN" sz="1400">
                <a:latin typeface="Arial" panose="020B0604020202020204" pitchFamily="34" charset="0"/>
                <a:ea typeface="微软雅黑" panose="020B0503020204020204" pitchFamily="34" charset="-122"/>
                <a:cs typeface="Arial" panose="020B0604020202020204" pitchFamily="34" charset="0"/>
              </a:rPr>
              <a:t>Slide 2 shows the results about cross-gender (cross-language) VC.</a:t>
            </a:r>
          </a:p>
          <a:p>
            <a:pPr marL="742950" lvl="1" indent="-285750">
              <a:lnSpc>
                <a:spcPct val="140000"/>
              </a:lnSpc>
              <a:buFont typeface="Arial" panose="020B0604020202020204" pitchFamily="34" charset="0"/>
              <a:buChar char="•"/>
            </a:pPr>
            <a:r>
              <a:rPr lang="en-US" altLang="zh-CN" sz="1400">
                <a:latin typeface="Arial" panose="020B0604020202020204" pitchFamily="34" charset="0"/>
                <a:ea typeface="微软雅黑" panose="020B0503020204020204" pitchFamily="34" charset="-122"/>
                <a:cs typeface="Arial" panose="020B0604020202020204" pitchFamily="34" charset="0"/>
              </a:rPr>
              <a:t>Slide 3 shows the results about VC between the same gender (language).</a:t>
            </a:r>
          </a:p>
          <a:p>
            <a:pPr marL="285750" indent="-285750">
              <a:lnSpc>
                <a:spcPct val="140000"/>
              </a:lnSpc>
              <a:buFont typeface="Arial" panose="020B0604020202020204" pitchFamily="34" charset="0"/>
              <a:buChar char="•"/>
            </a:pPr>
            <a:r>
              <a:rPr lang="en-US" altLang="zh-CN">
                <a:latin typeface="Arial" panose="020B0604020202020204" pitchFamily="34" charset="0"/>
                <a:ea typeface="微软雅黑" panose="020B0503020204020204" pitchFamily="34" charset="-122"/>
                <a:cs typeface="Arial" panose="020B0604020202020204" pitchFamily="34" charset="0"/>
              </a:rPr>
              <a:t>Content of the slides</a:t>
            </a:r>
          </a:p>
          <a:p>
            <a:pPr lvl="1">
              <a:lnSpc>
                <a:spcPct val="140000"/>
              </a:lnSpc>
            </a:pPr>
            <a:r>
              <a:rPr lang="en-US" altLang="zh-CN" sz="1400">
                <a:latin typeface="Arial" panose="020B0604020202020204" pitchFamily="34" charset="0"/>
                <a:ea typeface="微软雅黑" panose="020B0503020204020204" pitchFamily="34" charset="-122"/>
                <a:cs typeface="Arial" panose="020B0604020202020204" pitchFamily="34" charset="0"/>
              </a:rPr>
              <a:t>In each slide, the results are listed in a table where each row demonstrates a set of audio samples. The first two columns refer to the source and target speech. The corresponding script is shown in the last column (in Pinyin). The third to the sixth columns demonstrate the results under four conditions, respectively, including:</a:t>
            </a:r>
          </a:p>
          <a:p>
            <a:pPr marL="800100" lvl="1" indent="-342900">
              <a:lnSpc>
                <a:spcPct val="140000"/>
              </a:lnSpc>
              <a:buFont typeface="Arial" panose="020B0604020202020204" pitchFamily="34" charset="0"/>
              <a:buChar char="•"/>
            </a:pPr>
            <a:r>
              <a:rPr lang="en-US" altLang="zh-CN" sz="1400">
                <a:latin typeface="Arial" panose="020B0604020202020204" pitchFamily="34" charset="0"/>
                <a:ea typeface="微软雅黑" panose="020B0503020204020204" pitchFamily="34" charset="-122"/>
                <a:cs typeface="Arial" panose="020B0604020202020204" pitchFamily="34" charset="0"/>
              </a:rPr>
              <a:t>SG (StarGAN baseline, target speakers in training set)</a:t>
            </a:r>
          </a:p>
          <a:p>
            <a:pPr marL="800100" lvl="1" indent="-342900">
              <a:lnSpc>
                <a:spcPct val="140000"/>
              </a:lnSpc>
              <a:buFont typeface="Arial" panose="020B0604020202020204" pitchFamily="34" charset="0"/>
              <a:buChar char="•"/>
            </a:pPr>
            <a:r>
              <a:rPr lang="en-US" altLang="zh-CN" sz="1400">
                <a:latin typeface="Arial" panose="020B0604020202020204" pitchFamily="34" charset="0"/>
                <a:ea typeface="微软雅黑" panose="020B0503020204020204" pitchFamily="34" charset="-122"/>
                <a:cs typeface="Arial" panose="020B0604020202020204" pitchFamily="34" charset="0"/>
              </a:rPr>
              <a:t>ID (our proposed method, target speakers in training set)</a:t>
            </a:r>
          </a:p>
          <a:p>
            <a:pPr marL="800100" lvl="1" indent="-342900">
              <a:lnSpc>
                <a:spcPct val="140000"/>
              </a:lnSpc>
              <a:buFont typeface="Arial" panose="020B0604020202020204" pitchFamily="34" charset="0"/>
              <a:buChar char="•"/>
            </a:pPr>
            <a:r>
              <a:rPr lang="en-US" altLang="zh-CN" sz="1400">
                <a:latin typeface="Arial" panose="020B0604020202020204" pitchFamily="34" charset="0"/>
                <a:ea typeface="微软雅黑" panose="020B0503020204020204" pitchFamily="34" charset="-122"/>
                <a:cs typeface="Arial" panose="020B0604020202020204" pitchFamily="34" charset="0"/>
              </a:rPr>
              <a:t>OS (our proposed method, one-shot conversion)</a:t>
            </a:r>
          </a:p>
          <a:p>
            <a:pPr marL="800100" lvl="1" indent="-342900">
              <a:lnSpc>
                <a:spcPct val="140000"/>
              </a:lnSpc>
              <a:buFont typeface="Arial" panose="020B0604020202020204" pitchFamily="34" charset="0"/>
              <a:buChar char="•"/>
            </a:pPr>
            <a:r>
              <a:rPr lang="en-US" altLang="zh-CN" sz="1400">
                <a:latin typeface="Arial" panose="020B0604020202020204" pitchFamily="34" charset="0"/>
                <a:ea typeface="微软雅黑" panose="020B0503020204020204" pitchFamily="34" charset="-122"/>
                <a:cs typeface="Arial" panose="020B0604020202020204" pitchFamily="34" charset="0"/>
              </a:rPr>
              <a:t>IT (out proposed method, incremental training)</a:t>
            </a:r>
            <a:endParaRPr lang="en-US" altLang="zh-CN" sz="140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 name="文本框 5">
            <a:extLst>
              <a:ext uri="{FF2B5EF4-FFF2-40B4-BE49-F238E27FC236}">
                <a16:creationId xmlns:a16="http://schemas.microsoft.com/office/drawing/2014/main" id="{7A8EDE8E-96F8-434D-B910-0E2AD94CA2D3}"/>
              </a:ext>
            </a:extLst>
          </p:cNvPr>
          <p:cNvSpPr txBox="1"/>
          <p:nvPr/>
        </p:nvSpPr>
        <p:spPr>
          <a:xfrm>
            <a:off x="493807" y="92942"/>
            <a:ext cx="6304157" cy="400110"/>
          </a:xfrm>
          <a:prstGeom prst="rect">
            <a:avLst/>
          </a:prstGeom>
          <a:noFill/>
        </p:spPr>
        <p:txBody>
          <a:bodyPr wrap="square" rtlCol="0">
            <a:spAutoFit/>
          </a:bodyPr>
          <a:lstStyle/>
          <a:p>
            <a:r>
              <a:rPr lang="en-US" altLang="zh-CN" sz="2000">
                <a:solidFill>
                  <a:schemeClr val="bg1"/>
                </a:solidFill>
                <a:latin typeface="微软雅黑" panose="020B0503020204020204" pitchFamily="34" charset="-122"/>
                <a:ea typeface="微软雅黑" panose="020B0503020204020204" pitchFamily="34" charset="-122"/>
              </a:rPr>
              <a:t>ICASSP 2020 Submission supplemental material</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37607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a:extLst>
              <a:ext uri="{FF2B5EF4-FFF2-40B4-BE49-F238E27FC236}">
                <a16:creationId xmlns:a16="http://schemas.microsoft.com/office/drawing/2014/main" id="{6DAA5726-7211-4A26-82B6-0B1FFB0282E4}"/>
              </a:ext>
            </a:extLst>
          </p:cNvPr>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矩形 4">
            <a:extLst>
              <a:ext uri="{FF2B5EF4-FFF2-40B4-BE49-F238E27FC236}">
                <a16:creationId xmlns:a16="http://schemas.microsoft.com/office/drawing/2014/main" id="{DAA01EB1-7798-4D8F-91B6-151838D618D6}"/>
              </a:ext>
            </a:extLst>
          </p:cNvPr>
          <p:cNvSpPr/>
          <p:nvPr/>
        </p:nvSpPr>
        <p:spPr>
          <a:xfrm>
            <a:off x="720000" y="900000"/>
            <a:ext cx="10800000" cy="1435458"/>
          </a:xfrm>
          <a:prstGeom prst="rect">
            <a:avLst/>
          </a:prstGeom>
        </p:spPr>
        <p:txBody>
          <a:bodyPr wrap="square">
            <a:spAutoFit/>
          </a:bodyPr>
          <a:lstStyle/>
          <a:p>
            <a:pPr>
              <a:lnSpc>
                <a:spcPct val="140000"/>
              </a:lnSpc>
            </a:pPr>
            <a:r>
              <a:rPr lang="en-US" altLang="zh-CN" sz="2800">
                <a:solidFill>
                  <a:schemeClr val="accent5">
                    <a:lumMod val="75000"/>
                  </a:schemeClr>
                </a:solidFill>
                <a:latin typeface="微软雅黑" panose="020B0503020204020204" pitchFamily="34" charset="-122"/>
                <a:ea typeface="微软雅黑" panose="020B0503020204020204" pitchFamily="34" charset="-122"/>
              </a:rPr>
              <a:t>Converting to speakers of different gender and language</a:t>
            </a:r>
          </a:p>
          <a:p>
            <a:pPr marL="342900" indent="-342900">
              <a:lnSpc>
                <a:spcPct val="140000"/>
              </a:lnSpc>
              <a:buFont typeface="Arial" panose="020B0604020202020204" pitchFamily="34" charset="0"/>
              <a:buChar char="•"/>
            </a:pPr>
            <a:r>
              <a:rPr lang="en-US" altLang="zh-CN" sz="2000">
                <a:solidFill>
                  <a:schemeClr val="bg1"/>
                </a:solidFill>
                <a:latin typeface="Arial" panose="020B0604020202020204" pitchFamily="34" charset="0"/>
                <a:ea typeface="微软雅黑" panose="020B0503020204020204" pitchFamily="34" charset="-122"/>
                <a:cs typeface="Arial" panose="020B0604020202020204" pitchFamily="34" charset="0"/>
              </a:rPr>
              <a:t>Title</a:t>
            </a:r>
          </a:p>
          <a:p>
            <a:pPr marL="800100" lvl="1" indent="-342900">
              <a:lnSpc>
                <a:spcPct val="140000"/>
              </a:lnSpc>
              <a:buFont typeface="Arial" panose="020B0604020202020204" pitchFamily="34" charset="0"/>
              <a:buChar char="•"/>
            </a:pPr>
            <a:r>
              <a:rPr lang="en-US" altLang="zh-CN" sz="1600">
                <a:solidFill>
                  <a:schemeClr val="bg1"/>
                </a:solidFill>
                <a:latin typeface="微软雅黑 Light" panose="020B0502040204020203" pitchFamily="34" charset="-122"/>
                <a:ea typeface="微软雅黑 Light" panose="020B0502040204020203" pitchFamily="34" charset="-122"/>
              </a:rPr>
              <a:t>Text</a:t>
            </a:r>
          </a:p>
        </p:txBody>
      </p:sp>
      <p:sp>
        <p:nvSpPr>
          <p:cNvPr id="6" name="文本框 5">
            <a:extLst>
              <a:ext uri="{FF2B5EF4-FFF2-40B4-BE49-F238E27FC236}">
                <a16:creationId xmlns:a16="http://schemas.microsoft.com/office/drawing/2014/main" id="{DAE887A3-6784-4FBE-AE58-CE6675BB2053}"/>
              </a:ext>
            </a:extLst>
          </p:cNvPr>
          <p:cNvSpPr txBox="1"/>
          <p:nvPr/>
        </p:nvSpPr>
        <p:spPr>
          <a:xfrm>
            <a:off x="493807" y="92942"/>
            <a:ext cx="6257975" cy="400110"/>
          </a:xfrm>
          <a:prstGeom prst="rect">
            <a:avLst/>
          </a:prstGeom>
          <a:noFill/>
        </p:spPr>
        <p:txBody>
          <a:bodyPr wrap="square" rtlCol="0">
            <a:spAutoFit/>
          </a:bodyPr>
          <a:lstStyle/>
          <a:p>
            <a:r>
              <a:rPr lang="en-US" altLang="zh-CN" sz="2000">
                <a:solidFill>
                  <a:schemeClr val="bg1"/>
                </a:solidFill>
                <a:latin typeface="微软雅黑" panose="020B0503020204020204" pitchFamily="34" charset="-122"/>
                <a:ea typeface="微软雅黑" panose="020B0503020204020204" pitchFamily="34" charset="-122"/>
              </a:rPr>
              <a:t>ICASSP 2020 Submission supplemental material</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aphicFrame>
        <p:nvGraphicFramePr>
          <p:cNvPr id="7" name="表格 7">
            <a:extLst>
              <a:ext uri="{FF2B5EF4-FFF2-40B4-BE49-F238E27FC236}">
                <a16:creationId xmlns:a16="http://schemas.microsoft.com/office/drawing/2014/main" id="{8FFD17DC-351B-4C4D-A531-5232A5180BE0}"/>
              </a:ext>
            </a:extLst>
          </p:cNvPr>
          <p:cNvGraphicFramePr>
            <a:graphicFrameLocks noGrp="1"/>
          </p:cNvGraphicFramePr>
          <p:nvPr>
            <p:extLst>
              <p:ext uri="{D42A27DB-BD31-4B8C-83A1-F6EECF244321}">
                <p14:modId xmlns:p14="http://schemas.microsoft.com/office/powerpoint/2010/main" val="1752627960"/>
              </p:ext>
            </p:extLst>
          </p:nvPr>
        </p:nvGraphicFramePr>
        <p:xfrm>
          <a:off x="341745" y="1617729"/>
          <a:ext cx="11520000" cy="4320000"/>
        </p:xfrm>
        <a:graphic>
          <a:graphicData uri="http://schemas.openxmlformats.org/drawingml/2006/table">
            <a:tbl>
              <a:tblPr bandRow="1">
                <a:tableStyleId>{5C22544A-7EE6-4342-B048-85BDC9FD1C3A}</a:tableStyleId>
              </a:tblPr>
              <a:tblGrid>
                <a:gridCol w="1260000">
                  <a:extLst>
                    <a:ext uri="{9D8B030D-6E8A-4147-A177-3AD203B41FA5}">
                      <a16:colId xmlns:a16="http://schemas.microsoft.com/office/drawing/2014/main" val="974633153"/>
                    </a:ext>
                  </a:extLst>
                </a:gridCol>
                <a:gridCol w="1260000">
                  <a:extLst>
                    <a:ext uri="{9D8B030D-6E8A-4147-A177-3AD203B41FA5}">
                      <a16:colId xmlns:a16="http://schemas.microsoft.com/office/drawing/2014/main" val="1329319470"/>
                    </a:ext>
                  </a:extLst>
                </a:gridCol>
                <a:gridCol w="1260000">
                  <a:extLst>
                    <a:ext uri="{9D8B030D-6E8A-4147-A177-3AD203B41FA5}">
                      <a16:colId xmlns:a16="http://schemas.microsoft.com/office/drawing/2014/main" val="2143724185"/>
                    </a:ext>
                  </a:extLst>
                </a:gridCol>
                <a:gridCol w="1260000">
                  <a:extLst>
                    <a:ext uri="{9D8B030D-6E8A-4147-A177-3AD203B41FA5}">
                      <a16:colId xmlns:a16="http://schemas.microsoft.com/office/drawing/2014/main" val="4072167918"/>
                    </a:ext>
                  </a:extLst>
                </a:gridCol>
                <a:gridCol w="1440000">
                  <a:extLst>
                    <a:ext uri="{9D8B030D-6E8A-4147-A177-3AD203B41FA5}">
                      <a16:colId xmlns:a16="http://schemas.microsoft.com/office/drawing/2014/main" val="2398068542"/>
                    </a:ext>
                  </a:extLst>
                </a:gridCol>
                <a:gridCol w="1260000">
                  <a:extLst>
                    <a:ext uri="{9D8B030D-6E8A-4147-A177-3AD203B41FA5}">
                      <a16:colId xmlns:a16="http://schemas.microsoft.com/office/drawing/2014/main" val="543350595"/>
                    </a:ext>
                  </a:extLst>
                </a:gridCol>
                <a:gridCol w="1260000">
                  <a:extLst>
                    <a:ext uri="{9D8B030D-6E8A-4147-A177-3AD203B41FA5}">
                      <a16:colId xmlns:a16="http://schemas.microsoft.com/office/drawing/2014/main" val="934975642"/>
                    </a:ext>
                  </a:extLst>
                </a:gridCol>
                <a:gridCol w="2520000">
                  <a:extLst>
                    <a:ext uri="{9D8B030D-6E8A-4147-A177-3AD203B41FA5}">
                      <a16:colId xmlns:a16="http://schemas.microsoft.com/office/drawing/2014/main" val="3768012259"/>
                    </a:ext>
                  </a:extLst>
                </a:gridCol>
              </a:tblGrid>
              <a:tr h="1080000">
                <a:tc>
                  <a:txBody>
                    <a:bodyPr/>
                    <a:lstStyle/>
                    <a:p>
                      <a:pPr algn="ctr"/>
                      <a:endParaRPr lang="zh-CN" altLang="en-US"/>
                    </a:p>
                  </a:txBody>
                  <a:tcPr anchor="ctr"/>
                </a:tc>
                <a:tc>
                  <a:txBody>
                    <a:bodyPr/>
                    <a:lstStyle/>
                    <a:p>
                      <a:pPr algn="ctr"/>
                      <a:r>
                        <a:rPr lang="en-US" altLang="zh-CN"/>
                        <a:t>Source</a:t>
                      </a:r>
                      <a:endParaRPr lang="zh-CN" altLang="en-US"/>
                    </a:p>
                  </a:txBody>
                  <a:tcPr anchor="ctr"/>
                </a:tc>
                <a:tc>
                  <a:txBody>
                    <a:bodyPr/>
                    <a:lstStyle/>
                    <a:p>
                      <a:pPr algn="ctr"/>
                      <a:r>
                        <a:rPr lang="en-US" altLang="zh-CN"/>
                        <a:t>Target</a:t>
                      </a:r>
                      <a:endParaRPr lang="zh-CN" altLang="en-US"/>
                    </a:p>
                  </a:txBody>
                  <a:tcPr anchor="ctr"/>
                </a:tc>
                <a:tc>
                  <a:txBody>
                    <a:bodyPr/>
                    <a:lstStyle/>
                    <a:p>
                      <a:pPr algn="ctr"/>
                      <a:r>
                        <a:rPr lang="en-US" altLang="zh-CN"/>
                        <a:t>SG</a:t>
                      </a:r>
                    </a:p>
                    <a:p>
                      <a:pPr algn="ctr"/>
                      <a:r>
                        <a:rPr lang="en-US" altLang="zh-CN" sz="1400" b="0"/>
                        <a:t>(StarGAN-VC baseline)</a:t>
                      </a:r>
                      <a:endParaRPr lang="zh-CN" altLang="en-US" sz="1400" b="0"/>
                    </a:p>
                  </a:txBody>
                  <a:tcPr anchor="ctr"/>
                </a:tc>
                <a:tc>
                  <a:txBody>
                    <a:bodyPr/>
                    <a:lstStyle/>
                    <a:p>
                      <a:pPr algn="ctr"/>
                      <a:r>
                        <a:rPr lang="en-US" altLang="zh-CN"/>
                        <a:t>ID</a:t>
                      </a:r>
                    </a:p>
                    <a:p>
                      <a:pPr algn="ctr"/>
                      <a:r>
                        <a:rPr lang="en-US" altLang="zh-CN" sz="1400" b="0"/>
                        <a:t>(Target is in the training set)</a:t>
                      </a:r>
                      <a:endParaRPr lang="zh-CN" altLang="en-US" sz="1600" b="0"/>
                    </a:p>
                  </a:txBody>
                  <a:tcPr anchor="ctr"/>
                </a:tc>
                <a:tc>
                  <a:txBody>
                    <a:bodyPr/>
                    <a:lstStyle/>
                    <a:p>
                      <a:pPr algn="ctr"/>
                      <a:r>
                        <a:rPr lang="en-US" altLang="zh-CN"/>
                        <a:t>OS</a:t>
                      </a:r>
                    </a:p>
                    <a:p>
                      <a:pPr algn="ctr"/>
                      <a:r>
                        <a:rPr lang="en-US" altLang="zh-CN" sz="1400" b="0"/>
                        <a:t>(One-shot conversion)</a:t>
                      </a:r>
                      <a:endParaRPr lang="zh-CN" altLang="en-US" sz="1400" b="0"/>
                    </a:p>
                  </a:txBody>
                  <a:tcPr anchor="ctr"/>
                </a:tc>
                <a:tc>
                  <a:txBody>
                    <a:bodyPr/>
                    <a:lstStyle/>
                    <a:p>
                      <a:pPr algn="ctr"/>
                      <a:r>
                        <a:rPr lang="en-US" altLang="zh-CN"/>
                        <a:t>IT</a:t>
                      </a:r>
                    </a:p>
                    <a:p>
                      <a:pPr algn="ctr"/>
                      <a:r>
                        <a:rPr lang="en-US" altLang="zh-CN" sz="1400" b="0"/>
                        <a:t>(Incremental Training)</a:t>
                      </a:r>
                      <a:endParaRPr lang="zh-CN" altLang="en-US" sz="1400" b="0"/>
                    </a:p>
                  </a:txBody>
                  <a:tcPr anchor="ctr"/>
                </a:tc>
                <a:tc>
                  <a:txBody>
                    <a:bodyPr/>
                    <a:lstStyle/>
                    <a:p>
                      <a:pPr algn="ctr"/>
                      <a:r>
                        <a:rPr lang="en-US" altLang="zh-CN" sz="1800" kern="1200">
                          <a:solidFill>
                            <a:schemeClr val="dk1"/>
                          </a:solidFill>
                          <a:latin typeface="+mn-lt"/>
                          <a:ea typeface="+mn-ea"/>
                          <a:cs typeface="+mn-cs"/>
                        </a:rPr>
                        <a:t>Script of source speech</a:t>
                      </a:r>
                      <a:endParaRPr lang="zh-CN" altLang="en-US" sz="1800" kern="1200">
                        <a:solidFill>
                          <a:schemeClr val="dk1"/>
                        </a:solidFill>
                        <a:latin typeface="+mn-lt"/>
                        <a:ea typeface="+mn-ea"/>
                        <a:cs typeface="+mn-cs"/>
                      </a:endParaRPr>
                    </a:p>
                  </a:txBody>
                  <a:tcPr anchor="ctr"/>
                </a:tc>
                <a:extLst>
                  <a:ext uri="{0D108BD9-81ED-4DB2-BD59-A6C34878D82A}">
                    <a16:rowId xmlns:a16="http://schemas.microsoft.com/office/drawing/2014/main" val="1348892054"/>
                  </a:ext>
                </a:extLst>
              </a:tr>
              <a:tr h="1080000">
                <a:tc>
                  <a:txBody>
                    <a:bodyPr/>
                    <a:lstStyle/>
                    <a:p>
                      <a:pPr algn="ctr"/>
                      <a:r>
                        <a:rPr lang="en-US" altLang="zh-CN"/>
                        <a:t>Example 1</a:t>
                      </a: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r>
                        <a:rPr lang="en-US" altLang="zh-CN"/>
                        <a:t>Ka'erpu pei waisun wan huati.</a:t>
                      </a:r>
                      <a:endParaRPr lang="zh-CN" altLang="en-US"/>
                    </a:p>
                  </a:txBody>
                  <a:tcPr anchor="ctr"/>
                </a:tc>
                <a:extLst>
                  <a:ext uri="{0D108BD9-81ED-4DB2-BD59-A6C34878D82A}">
                    <a16:rowId xmlns:a16="http://schemas.microsoft.com/office/drawing/2014/main" val="4202650332"/>
                  </a:ext>
                </a:extLst>
              </a:tr>
              <a:tr h="1080000">
                <a:tc>
                  <a:txBody>
                    <a:bodyPr/>
                    <a:lstStyle/>
                    <a:p>
                      <a:pPr algn="ctr"/>
                      <a:r>
                        <a:rPr lang="en-US" altLang="zh-CN"/>
                        <a:t>Example 2</a:t>
                      </a: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r>
                        <a:rPr lang="en-US" altLang="zh-CN"/>
                        <a:t>Jiayucunyan bie zai yongbao wo.</a:t>
                      </a:r>
                      <a:endParaRPr lang="zh-CN" altLang="en-US"/>
                    </a:p>
                  </a:txBody>
                  <a:tcPr anchor="ctr"/>
                </a:tc>
                <a:extLst>
                  <a:ext uri="{0D108BD9-81ED-4DB2-BD59-A6C34878D82A}">
                    <a16:rowId xmlns:a16="http://schemas.microsoft.com/office/drawing/2014/main" val="3014872054"/>
                  </a:ext>
                </a:extLst>
              </a:tr>
              <a:tr h="1080000">
                <a:tc>
                  <a:txBody>
                    <a:bodyPr/>
                    <a:lstStyle/>
                    <a:p>
                      <a:pPr algn="ctr"/>
                      <a:r>
                        <a:rPr lang="en-US" altLang="zh-CN"/>
                        <a:t>Example 3</a:t>
                      </a: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r>
                        <a:rPr lang="en-US" altLang="zh-CN"/>
                        <a:t>Bao ma peigua bo luo an, Diaochan yuan zhen Dong weng ta.</a:t>
                      </a:r>
                      <a:endParaRPr lang="zh-CN" altLang="en-US"/>
                    </a:p>
                  </a:txBody>
                  <a:tcPr anchor="ctr"/>
                </a:tc>
                <a:extLst>
                  <a:ext uri="{0D108BD9-81ED-4DB2-BD59-A6C34878D82A}">
                    <a16:rowId xmlns:a16="http://schemas.microsoft.com/office/drawing/2014/main" val="1121907550"/>
                  </a:ext>
                </a:extLst>
              </a:tr>
            </a:tbl>
          </a:graphicData>
        </a:graphic>
      </p:graphicFrame>
      <p:pic>
        <p:nvPicPr>
          <p:cNvPr id="9" name="Base (1)">
            <a:hlinkClick r:id="" action="ppaction://media"/>
            <a:extLst>
              <a:ext uri="{FF2B5EF4-FFF2-40B4-BE49-F238E27FC236}">
                <a16:creationId xmlns:a16="http://schemas.microsoft.com/office/drawing/2014/main" id="{6F8FDB18-F063-41BA-AB45-9FC329624DA3}"/>
              </a:ext>
            </a:extLst>
          </p:cNvPr>
          <p:cNvPicPr>
            <a:picLocks noChangeAspect="1"/>
          </p:cNvPicPr>
          <p:nvPr>
            <a:audioFile r:link="rId2"/>
            <p:extLst>
              <p:ext uri="{DAA4B4D4-6D71-4841-9C94-3DE7FCFB9230}">
                <p14:media xmlns:p14="http://schemas.microsoft.com/office/powerpoint/2010/main" r:embed="rId1"/>
              </p:ext>
            </p:extLst>
          </p:nvPr>
        </p:nvPicPr>
        <p:blipFill>
          <a:blip r:embed="rId39"/>
          <a:stretch>
            <a:fillRect/>
          </a:stretch>
        </p:blipFill>
        <p:spPr>
          <a:xfrm>
            <a:off x="4498109" y="2930658"/>
            <a:ext cx="609600" cy="609600"/>
          </a:xfrm>
          <a:prstGeom prst="rect">
            <a:avLst/>
          </a:prstGeom>
        </p:spPr>
      </p:pic>
      <p:pic>
        <p:nvPicPr>
          <p:cNvPr id="10" name="model1 (1)">
            <a:hlinkClick r:id="" action="ppaction://media"/>
            <a:extLst>
              <a:ext uri="{FF2B5EF4-FFF2-40B4-BE49-F238E27FC236}">
                <a16:creationId xmlns:a16="http://schemas.microsoft.com/office/drawing/2014/main" id="{BED668BE-E7C6-46F6-8B6C-31F3BD03C481}"/>
              </a:ext>
            </a:extLst>
          </p:cNvPr>
          <p:cNvPicPr>
            <a:picLocks noChangeAspect="1"/>
          </p:cNvPicPr>
          <p:nvPr>
            <a:audioFile r:link="rId4"/>
            <p:extLst>
              <p:ext uri="{DAA4B4D4-6D71-4841-9C94-3DE7FCFB9230}">
                <p14:media xmlns:p14="http://schemas.microsoft.com/office/powerpoint/2010/main" r:embed="rId3"/>
              </p:ext>
            </p:extLst>
          </p:nvPr>
        </p:nvPicPr>
        <p:blipFill>
          <a:blip r:embed="rId39"/>
          <a:stretch>
            <a:fillRect/>
          </a:stretch>
        </p:blipFill>
        <p:spPr>
          <a:xfrm>
            <a:off x="7098255" y="2917497"/>
            <a:ext cx="609600" cy="609600"/>
          </a:xfrm>
          <a:prstGeom prst="rect">
            <a:avLst/>
          </a:prstGeom>
        </p:spPr>
      </p:pic>
      <p:pic>
        <p:nvPicPr>
          <p:cNvPr id="11" name="Model2 (1)">
            <a:hlinkClick r:id="" action="ppaction://media"/>
            <a:extLst>
              <a:ext uri="{FF2B5EF4-FFF2-40B4-BE49-F238E27FC236}">
                <a16:creationId xmlns:a16="http://schemas.microsoft.com/office/drawing/2014/main" id="{61C70CE6-D1DB-43F7-AC3F-6243858E40E0}"/>
              </a:ext>
            </a:extLst>
          </p:cNvPr>
          <p:cNvPicPr>
            <a:picLocks noChangeAspect="1"/>
          </p:cNvPicPr>
          <p:nvPr>
            <a:audioFile r:link="rId6"/>
            <p:extLst>
              <p:ext uri="{DAA4B4D4-6D71-4841-9C94-3DE7FCFB9230}">
                <p14:media xmlns:p14="http://schemas.microsoft.com/office/powerpoint/2010/main" r:embed="rId5"/>
              </p:ext>
            </p:extLst>
          </p:nvPr>
        </p:nvPicPr>
        <p:blipFill>
          <a:blip r:embed="rId39"/>
          <a:stretch>
            <a:fillRect/>
          </a:stretch>
        </p:blipFill>
        <p:spPr>
          <a:xfrm>
            <a:off x="8372873" y="2917497"/>
            <a:ext cx="609600" cy="609600"/>
          </a:xfrm>
          <a:prstGeom prst="rect">
            <a:avLst/>
          </a:prstGeom>
        </p:spPr>
      </p:pic>
      <p:pic>
        <p:nvPicPr>
          <p:cNvPr id="12" name="model3 (1)">
            <a:hlinkClick r:id="" action="ppaction://media"/>
            <a:extLst>
              <a:ext uri="{FF2B5EF4-FFF2-40B4-BE49-F238E27FC236}">
                <a16:creationId xmlns:a16="http://schemas.microsoft.com/office/drawing/2014/main" id="{07140C12-6C65-40D7-B3CF-BBF07E07D292}"/>
              </a:ext>
            </a:extLst>
          </p:cNvPr>
          <p:cNvPicPr>
            <a:picLocks noChangeAspect="1"/>
          </p:cNvPicPr>
          <p:nvPr>
            <a:audioFile r:link="rId8"/>
            <p:extLst>
              <p:ext uri="{DAA4B4D4-6D71-4841-9C94-3DE7FCFB9230}">
                <p14:media xmlns:p14="http://schemas.microsoft.com/office/powerpoint/2010/main" r:embed="rId7"/>
              </p:ext>
            </p:extLst>
          </p:nvPr>
        </p:nvPicPr>
        <p:blipFill>
          <a:blip r:embed="rId39"/>
          <a:stretch>
            <a:fillRect/>
          </a:stretch>
        </p:blipFill>
        <p:spPr>
          <a:xfrm>
            <a:off x="5820037" y="2930658"/>
            <a:ext cx="609600" cy="609600"/>
          </a:xfrm>
          <a:prstGeom prst="rect">
            <a:avLst/>
          </a:prstGeom>
        </p:spPr>
      </p:pic>
      <p:pic>
        <p:nvPicPr>
          <p:cNvPr id="13" name="source (1)">
            <a:hlinkClick r:id="" action="ppaction://media"/>
            <a:extLst>
              <a:ext uri="{FF2B5EF4-FFF2-40B4-BE49-F238E27FC236}">
                <a16:creationId xmlns:a16="http://schemas.microsoft.com/office/drawing/2014/main" id="{738F7010-6CC1-4864-B831-B84AE09F0BCC}"/>
              </a:ext>
            </a:extLst>
          </p:cNvPr>
          <p:cNvPicPr>
            <a:picLocks noChangeAspect="1"/>
          </p:cNvPicPr>
          <p:nvPr>
            <a:audioFile r:link="rId10"/>
            <p:extLst>
              <p:ext uri="{DAA4B4D4-6D71-4841-9C94-3DE7FCFB9230}">
                <p14:media xmlns:p14="http://schemas.microsoft.com/office/powerpoint/2010/main" r:embed="rId9"/>
              </p:ext>
            </p:extLst>
          </p:nvPr>
        </p:nvPicPr>
        <p:blipFill>
          <a:blip r:embed="rId39"/>
          <a:stretch>
            <a:fillRect/>
          </a:stretch>
        </p:blipFill>
        <p:spPr>
          <a:xfrm>
            <a:off x="1959237" y="2924003"/>
            <a:ext cx="609600" cy="609600"/>
          </a:xfrm>
          <a:prstGeom prst="rect">
            <a:avLst/>
          </a:prstGeom>
        </p:spPr>
      </p:pic>
      <p:pic>
        <p:nvPicPr>
          <p:cNvPr id="14" name="Target (1)">
            <a:hlinkClick r:id="" action="ppaction://media"/>
            <a:extLst>
              <a:ext uri="{FF2B5EF4-FFF2-40B4-BE49-F238E27FC236}">
                <a16:creationId xmlns:a16="http://schemas.microsoft.com/office/drawing/2014/main" id="{DB1B5280-948B-4383-8233-BA0C5FB59DE2}"/>
              </a:ext>
            </a:extLst>
          </p:cNvPr>
          <p:cNvPicPr>
            <a:picLocks noChangeAspect="1"/>
          </p:cNvPicPr>
          <p:nvPr>
            <a:audioFile r:link="rId12"/>
            <p:extLst>
              <p:ext uri="{DAA4B4D4-6D71-4841-9C94-3DE7FCFB9230}">
                <p14:media xmlns:p14="http://schemas.microsoft.com/office/powerpoint/2010/main" r:embed="rId11"/>
              </p:ext>
            </p:extLst>
          </p:nvPr>
        </p:nvPicPr>
        <p:blipFill>
          <a:blip r:embed="rId39"/>
          <a:stretch>
            <a:fillRect/>
          </a:stretch>
        </p:blipFill>
        <p:spPr>
          <a:xfrm>
            <a:off x="3223491" y="2930658"/>
            <a:ext cx="609600" cy="609600"/>
          </a:xfrm>
          <a:prstGeom prst="rect">
            <a:avLst/>
          </a:prstGeom>
        </p:spPr>
      </p:pic>
      <p:pic>
        <p:nvPicPr>
          <p:cNvPr id="15" name="Base (2)">
            <a:hlinkClick r:id="" action="ppaction://media"/>
            <a:extLst>
              <a:ext uri="{FF2B5EF4-FFF2-40B4-BE49-F238E27FC236}">
                <a16:creationId xmlns:a16="http://schemas.microsoft.com/office/drawing/2014/main" id="{FBE0E2F2-97E6-4E26-AAFC-96E20CADCDC6}"/>
              </a:ext>
            </a:extLst>
          </p:cNvPr>
          <p:cNvPicPr>
            <a:picLocks noChangeAspect="1"/>
          </p:cNvPicPr>
          <p:nvPr>
            <a:audioFile r:link="rId14"/>
            <p:extLst>
              <p:ext uri="{DAA4B4D4-6D71-4841-9C94-3DE7FCFB9230}">
                <p14:media xmlns:p14="http://schemas.microsoft.com/office/powerpoint/2010/main" r:embed="rId13"/>
              </p:ext>
            </p:extLst>
          </p:nvPr>
        </p:nvPicPr>
        <p:blipFill>
          <a:blip r:embed="rId39"/>
          <a:stretch>
            <a:fillRect/>
          </a:stretch>
        </p:blipFill>
        <p:spPr>
          <a:xfrm>
            <a:off x="4498109" y="4055335"/>
            <a:ext cx="609600" cy="609600"/>
          </a:xfrm>
          <a:prstGeom prst="rect">
            <a:avLst/>
          </a:prstGeom>
        </p:spPr>
      </p:pic>
      <p:pic>
        <p:nvPicPr>
          <p:cNvPr id="16" name="model1 (2)">
            <a:hlinkClick r:id="" action="ppaction://media"/>
            <a:extLst>
              <a:ext uri="{FF2B5EF4-FFF2-40B4-BE49-F238E27FC236}">
                <a16:creationId xmlns:a16="http://schemas.microsoft.com/office/drawing/2014/main" id="{53B8B371-2E5F-42C7-A929-FFE8BCFA6288}"/>
              </a:ext>
            </a:extLst>
          </p:cNvPr>
          <p:cNvPicPr>
            <a:picLocks noChangeAspect="1"/>
          </p:cNvPicPr>
          <p:nvPr>
            <a:audioFile r:link="rId16"/>
            <p:extLst>
              <p:ext uri="{DAA4B4D4-6D71-4841-9C94-3DE7FCFB9230}">
                <p14:media xmlns:p14="http://schemas.microsoft.com/office/powerpoint/2010/main" r:embed="rId15"/>
              </p:ext>
            </p:extLst>
          </p:nvPr>
        </p:nvPicPr>
        <p:blipFill>
          <a:blip r:embed="rId39"/>
          <a:stretch>
            <a:fillRect/>
          </a:stretch>
        </p:blipFill>
        <p:spPr>
          <a:xfrm>
            <a:off x="7098255" y="3940026"/>
            <a:ext cx="609600" cy="609600"/>
          </a:xfrm>
          <a:prstGeom prst="rect">
            <a:avLst/>
          </a:prstGeom>
        </p:spPr>
      </p:pic>
      <p:pic>
        <p:nvPicPr>
          <p:cNvPr id="17" name="Model2 (2)">
            <a:hlinkClick r:id="" action="ppaction://media"/>
            <a:extLst>
              <a:ext uri="{FF2B5EF4-FFF2-40B4-BE49-F238E27FC236}">
                <a16:creationId xmlns:a16="http://schemas.microsoft.com/office/drawing/2014/main" id="{9974E885-8C0F-4A80-BC02-85DE59B39453}"/>
              </a:ext>
            </a:extLst>
          </p:cNvPr>
          <p:cNvPicPr>
            <a:picLocks noChangeAspect="1"/>
          </p:cNvPicPr>
          <p:nvPr>
            <a:audioFile r:link="rId18"/>
            <p:extLst>
              <p:ext uri="{DAA4B4D4-6D71-4841-9C94-3DE7FCFB9230}">
                <p14:media xmlns:p14="http://schemas.microsoft.com/office/powerpoint/2010/main" r:embed="rId17"/>
              </p:ext>
            </p:extLst>
          </p:nvPr>
        </p:nvPicPr>
        <p:blipFill>
          <a:blip r:embed="rId39"/>
          <a:stretch>
            <a:fillRect/>
          </a:stretch>
        </p:blipFill>
        <p:spPr>
          <a:xfrm>
            <a:off x="8372873" y="3940026"/>
            <a:ext cx="609600" cy="609600"/>
          </a:xfrm>
          <a:prstGeom prst="rect">
            <a:avLst/>
          </a:prstGeom>
        </p:spPr>
      </p:pic>
      <p:pic>
        <p:nvPicPr>
          <p:cNvPr id="18" name="model3 (2)">
            <a:hlinkClick r:id="" action="ppaction://media"/>
            <a:extLst>
              <a:ext uri="{FF2B5EF4-FFF2-40B4-BE49-F238E27FC236}">
                <a16:creationId xmlns:a16="http://schemas.microsoft.com/office/drawing/2014/main" id="{A12DEE72-9EFC-48B0-91A3-50C849581110}"/>
              </a:ext>
            </a:extLst>
          </p:cNvPr>
          <p:cNvPicPr>
            <a:picLocks noChangeAspect="1"/>
          </p:cNvPicPr>
          <p:nvPr>
            <a:audioFile r:link="rId20"/>
            <p:extLst>
              <p:ext uri="{DAA4B4D4-6D71-4841-9C94-3DE7FCFB9230}">
                <p14:media xmlns:p14="http://schemas.microsoft.com/office/powerpoint/2010/main" r:embed="rId19"/>
              </p:ext>
            </p:extLst>
          </p:nvPr>
        </p:nvPicPr>
        <p:blipFill>
          <a:blip r:embed="rId39"/>
          <a:stretch>
            <a:fillRect/>
          </a:stretch>
        </p:blipFill>
        <p:spPr>
          <a:xfrm>
            <a:off x="5800437" y="4055335"/>
            <a:ext cx="609600" cy="609600"/>
          </a:xfrm>
          <a:prstGeom prst="rect">
            <a:avLst/>
          </a:prstGeom>
        </p:spPr>
      </p:pic>
      <p:pic>
        <p:nvPicPr>
          <p:cNvPr id="19" name="Base (3)">
            <a:hlinkClick r:id="" action="ppaction://media"/>
            <a:extLst>
              <a:ext uri="{FF2B5EF4-FFF2-40B4-BE49-F238E27FC236}">
                <a16:creationId xmlns:a16="http://schemas.microsoft.com/office/drawing/2014/main" id="{45FA3E1A-9720-475E-8C3B-20799591AE14}"/>
              </a:ext>
            </a:extLst>
          </p:cNvPr>
          <p:cNvPicPr>
            <a:picLocks noChangeAspect="1"/>
          </p:cNvPicPr>
          <p:nvPr>
            <a:audioFile r:link="rId22"/>
            <p:extLst>
              <p:ext uri="{DAA4B4D4-6D71-4841-9C94-3DE7FCFB9230}">
                <p14:media xmlns:p14="http://schemas.microsoft.com/office/powerpoint/2010/main" r:embed="rId21"/>
              </p:ext>
            </p:extLst>
          </p:nvPr>
        </p:nvPicPr>
        <p:blipFill>
          <a:blip r:embed="rId39"/>
          <a:stretch>
            <a:fillRect/>
          </a:stretch>
        </p:blipFill>
        <p:spPr>
          <a:xfrm>
            <a:off x="4498109" y="5114536"/>
            <a:ext cx="609600" cy="609600"/>
          </a:xfrm>
          <a:prstGeom prst="rect">
            <a:avLst/>
          </a:prstGeom>
        </p:spPr>
      </p:pic>
      <p:pic>
        <p:nvPicPr>
          <p:cNvPr id="20" name="model1 (3)">
            <a:hlinkClick r:id="" action="ppaction://media"/>
            <a:extLst>
              <a:ext uri="{FF2B5EF4-FFF2-40B4-BE49-F238E27FC236}">
                <a16:creationId xmlns:a16="http://schemas.microsoft.com/office/drawing/2014/main" id="{B2980D27-1270-4E83-BC59-69BA94EA8EFD}"/>
              </a:ext>
            </a:extLst>
          </p:cNvPr>
          <p:cNvPicPr>
            <a:picLocks noChangeAspect="1"/>
          </p:cNvPicPr>
          <p:nvPr>
            <a:audioFile r:link="rId24"/>
            <p:extLst>
              <p:ext uri="{DAA4B4D4-6D71-4841-9C94-3DE7FCFB9230}">
                <p14:media xmlns:p14="http://schemas.microsoft.com/office/powerpoint/2010/main" r:embed="rId23"/>
              </p:ext>
            </p:extLst>
          </p:nvPr>
        </p:nvPicPr>
        <p:blipFill>
          <a:blip r:embed="rId39"/>
          <a:stretch>
            <a:fillRect/>
          </a:stretch>
        </p:blipFill>
        <p:spPr>
          <a:xfrm>
            <a:off x="7098255" y="5064703"/>
            <a:ext cx="609600" cy="609600"/>
          </a:xfrm>
          <a:prstGeom prst="rect">
            <a:avLst/>
          </a:prstGeom>
        </p:spPr>
      </p:pic>
      <p:pic>
        <p:nvPicPr>
          <p:cNvPr id="21" name="Model2 (3)">
            <a:hlinkClick r:id="" action="ppaction://media"/>
            <a:extLst>
              <a:ext uri="{FF2B5EF4-FFF2-40B4-BE49-F238E27FC236}">
                <a16:creationId xmlns:a16="http://schemas.microsoft.com/office/drawing/2014/main" id="{47189F9B-7FF7-408F-B544-5ADBAC09E434}"/>
              </a:ext>
            </a:extLst>
          </p:cNvPr>
          <p:cNvPicPr>
            <a:picLocks noChangeAspect="1"/>
          </p:cNvPicPr>
          <p:nvPr>
            <a:audioFile r:link="rId26"/>
            <p:extLst>
              <p:ext uri="{DAA4B4D4-6D71-4841-9C94-3DE7FCFB9230}">
                <p14:media xmlns:p14="http://schemas.microsoft.com/office/powerpoint/2010/main" r:embed="rId25"/>
              </p:ext>
            </p:extLst>
          </p:nvPr>
        </p:nvPicPr>
        <p:blipFill>
          <a:blip r:embed="rId39"/>
          <a:stretch>
            <a:fillRect/>
          </a:stretch>
        </p:blipFill>
        <p:spPr>
          <a:xfrm>
            <a:off x="8372873" y="5064703"/>
            <a:ext cx="609600" cy="609600"/>
          </a:xfrm>
          <a:prstGeom prst="rect">
            <a:avLst/>
          </a:prstGeom>
        </p:spPr>
      </p:pic>
      <p:pic>
        <p:nvPicPr>
          <p:cNvPr id="22" name="model3 (3)">
            <a:hlinkClick r:id="" action="ppaction://media"/>
            <a:extLst>
              <a:ext uri="{FF2B5EF4-FFF2-40B4-BE49-F238E27FC236}">
                <a16:creationId xmlns:a16="http://schemas.microsoft.com/office/drawing/2014/main" id="{0B5E202B-3C82-4E1D-B544-29D6E1A1040D}"/>
              </a:ext>
            </a:extLst>
          </p:cNvPr>
          <p:cNvPicPr>
            <a:picLocks noChangeAspect="1"/>
          </p:cNvPicPr>
          <p:nvPr>
            <a:audioFile r:link="rId28"/>
            <p:extLst>
              <p:ext uri="{DAA4B4D4-6D71-4841-9C94-3DE7FCFB9230}">
                <p14:media xmlns:p14="http://schemas.microsoft.com/office/powerpoint/2010/main" r:embed="rId27"/>
              </p:ext>
            </p:extLst>
          </p:nvPr>
        </p:nvPicPr>
        <p:blipFill>
          <a:blip r:embed="rId39"/>
          <a:stretch>
            <a:fillRect/>
          </a:stretch>
        </p:blipFill>
        <p:spPr>
          <a:xfrm>
            <a:off x="5798182" y="5114536"/>
            <a:ext cx="609600" cy="609600"/>
          </a:xfrm>
          <a:prstGeom prst="rect">
            <a:avLst/>
          </a:prstGeom>
        </p:spPr>
      </p:pic>
      <p:pic>
        <p:nvPicPr>
          <p:cNvPr id="23" name="source (2)">
            <a:hlinkClick r:id="" action="ppaction://media"/>
            <a:extLst>
              <a:ext uri="{FF2B5EF4-FFF2-40B4-BE49-F238E27FC236}">
                <a16:creationId xmlns:a16="http://schemas.microsoft.com/office/drawing/2014/main" id="{4B9E6BA6-4F2E-40F2-9C28-A959CB7C7DB7}"/>
              </a:ext>
            </a:extLst>
          </p:cNvPr>
          <p:cNvPicPr>
            <a:picLocks noChangeAspect="1"/>
          </p:cNvPicPr>
          <p:nvPr>
            <a:audioFile r:link="rId30"/>
            <p:extLst>
              <p:ext uri="{DAA4B4D4-6D71-4841-9C94-3DE7FCFB9230}">
                <p14:media xmlns:p14="http://schemas.microsoft.com/office/powerpoint/2010/main" r:embed="rId29"/>
              </p:ext>
            </p:extLst>
          </p:nvPr>
        </p:nvPicPr>
        <p:blipFill>
          <a:blip r:embed="rId39"/>
          <a:stretch>
            <a:fillRect/>
          </a:stretch>
        </p:blipFill>
        <p:spPr>
          <a:xfrm>
            <a:off x="1956982" y="4023702"/>
            <a:ext cx="609600" cy="609600"/>
          </a:xfrm>
          <a:prstGeom prst="rect">
            <a:avLst/>
          </a:prstGeom>
        </p:spPr>
      </p:pic>
      <p:pic>
        <p:nvPicPr>
          <p:cNvPr id="24" name="Target (2)">
            <a:hlinkClick r:id="" action="ppaction://media"/>
            <a:extLst>
              <a:ext uri="{FF2B5EF4-FFF2-40B4-BE49-F238E27FC236}">
                <a16:creationId xmlns:a16="http://schemas.microsoft.com/office/drawing/2014/main" id="{7773FE3D-6CC1-441A-BC60-FF2A92361ADB}"/>
              </a:ext>
            </a:extLst>
          </p:cNvPr>
          <p:cNvPicPr>
            <a:picLocks noChangeAspect="1"/>
          </p:cNvPicPr>
          <p:nvPr>
            <a:audioFile r:link="rId32"/>
            <p:extLst>
              <p:ext uri="{DAA4B4D4-6D71-4841-9C94-3DE7FCFB9230}">
                <p14:media xmlns:p14="http://schemas.microsoft.com/office/powerpoint/2010/main" r:embed="rId31"/>
              </p:ext>
            </p:extLst>
          </p:nvPr>
        </p:nvPicPr>
        <p:blipFill>
          <a:blip r:embed="rId39"/>
          <a:stretch>
            <a:fillRect/>
          </a:stretch>
        </p:blipFill>
        <p:spPr>
          <a:xfrm>
            <a:off x="3183163" y="4023702"/>
            <a:ext cx="609600" cy="609600"/>
          </a:xfrm>
          <a:prstGeom prst="rect">
            <a:avLst/>
          </a:prstGeom>
        </p:spPr>
      </p:pic>
      <p:pic>
        <p:nvPicPr>
          <p:cNvPr id="25" name="source (3)">
            <a:hlinkClick r:id="" action="ppaction://media"/>
            <a:extLst>
              <a:ext uri="{FF2B5EF4-FFF2-40B4-BE49-F238E27FC236}">
                <a16:creationId xmlns:a16="http://schemas.microsoft.com/office/drawing/2014/main" id="{A705CC11-21EA-4BE1-9174-1700B4F29822}"/>
              </a:ext>
            </a:extLst>
          </p:cNvPr>
          <p:cNvPicPr>
            <a:picLocks noChangeAspect="1"/>
          </p:cNvPicPr>
          <p:nvPr>
            <a:audioFile r:link="rId34"/>
            <p:extLst>
              <p:ext uri="{DAA4B4D4-6D71-4841-9C94-3DE7FCFB9230}">
                <p14:media xmlns:p14="http://schemas.microsoft.com/office/powerpoint/2010/main" r:embed="rId33"/>
              </p:ext>
            </p:extLst>
          </p:nvPr>
        </p:nvPicPr>
        <p:blipFill>
          <a:blip r:embed="rId39"/>
          <a:stretch>
            <a:fillRect/>
          </a:stretch>
        </p:blipFill>
        <p:spPr>
          <a:xfrm>
            <a:off x="1948873" y="5114536"/>
            <a:ext cx="609600" cy="609600"/>
          </a:xfrm>
          <a:prstGeom prst="rect">
            <a:avLst/>
          </a:prstGeom>
        </p:spPr>
      </p:pic>
      <p:pic>
        <p:nvPicPr>
          <p:cNvPr id="26" name="Target (3)">
            <a:hlinkClick r:id="" action="ppaction://media"/>
            <a:extLst>
              <a:ext uri="{FF2B5EF4-FFF2-40B4-BE49-F238E27FC236}">
                <a16:creationId xmlns:a16="http://schemas.microsoft.com/office/drawing/2014/main" id="{130827D0-AD56-4CD6-884A-CC94882E0B00}"/>
              </a:ext>
            </a:extLst>
          </p:cNvPr>
          <p:cNvPicPr>
            <a:picLocks noChangeAspect="1"/>
          </p:cNvPicPr>
          <p:nvPr>
            <a:audioFile r:link="rId36"/>
            <p:extLst>
              <p:ext uri="{DAA4B4D4-6D71-4841-9C94-3DE7FCFB9230}">
                <p14:media xmlns:p14="http://schemas.microsoft.com/office/powerpoint/2010/main" r:embed="rId35"/>
              </p:ext>
            </p:extLst>
          </p:nvPr>
        </p:nvPicPr>
        <p:blipFill>
          <a:blip r:embed="rId39"/>
          <a:stretch>
            <a:fillRect/>
          </a:stretch>
        </p:blipFill>
        <p:spPr>
          <a:xfrm>
            <a:off x="3176181" y="5114536"/>
            <a:ext cx="609600" cy="609600"/>
          </a:xfrm>
          <a:prstGeom prst="rect">
            <a:avLst/>
          </a:prstGeom>
        </p:spPr>
      </p:pic>
    </p:spTree>
    <p:extLst>
      <p:ext uri="{BB962C8B-B14F-4D97-AF65-F5344CB8AC3E}">
        <p14:creationId xmlns:p14="http://schemas.microsoft.com/office/powerpoint/2010/main" val="1541720232"/>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9"/>
                </p:tgtEl>
              </p:cMediaNode>
            </p:audio>
            <p:audio>
              <p:cMediaNode vol="80000">
                <p:cTn id="3" fill="hold" display="0">
                  <p:stCondLst>
                    <p:cond delay="indefinite"/>
                  </p:stCondLst>
                  <p:endCondLst>
                    <p:cond evt="onStopAudio" delay="0">
                      <p:tgtEl>
                        <p:sldTgt/>
                      </p:tgtEl>
                    </p:cond>
                  </p:endCondLst>
                </p:cTn>
                <p:tgtEl>
                  <p:spTgt spid="10"/>
                </p:tgtEl>
              </p:cMediaNode>
            </p:audio>
            <p:audio>
              <p:cMediaNode vol="80000">
                <p:cTn id="4" fill="hold" display="0">
                  <p:stCondLst>
                    <p:cond delay="indefinite"/>
                  </p:stCondLst>
                  <p:endCondLst>
                    <p:cond evt="onStopAudio" delay="0">
                      <p:tgtEl>
                        <p:sldTgt/>
                      </p:tgtEl>
                    </p:cond>
                  </p:endCondLst>
                </p:cTn>
                <p:tgtEl>
                  <p:spTgt spid="11"/>
                </p:tgtEl>
              </p:cMediaNode>
            </p:audio>
            <p:audio>
              <p:cMediaNode vol="80000">
                <p:cTn id="5" fill="hold" display="0">
                  <p:stCondLst>
                    <p:cond delay="indefinite"/>
                  </p:stCondLst>
                  <p:endCondLst>
                    <p:cond evt="onStopAudio" delay="0">
                      <p:tgtEl>
                        <p:sldTgt/>
                      </p:tgtEl>
                    </p:cond>
                  </p:endCondLst>
                </p:cTn>
                <p:tgtEl>
                  <p:spTgt spid="12"/>
                </p:tgtEl>
              </p:cMediaNode>
            </p:audio>
            <p:audio>
              <p:cMediaNode vol="80000">
                <p:cTn id="6" fill="hold" display="0">
                  <p:stCondLst>
                    <p:cond delay="indefinite"/>
                  </p:stCondLst>
                  <p:endCondLst>
                    <p:cond evt="onStopAudio" delay="0">
                      <p:tgtEl>
                        <p:sldTgt/>
                      </p:tgtEl>
                    </p:cond>
                  </p:endCondLst>
                </p:cTn>
                <p:tgtEl>
                  <p:spTgt spid="13"/>
                </p:tgtEl>
              </p:cMediaNode>
            </p:audio>
            <p:audio>
              <p:cMediaNode vol="80000">
                <p:cTn id="7" fill="hold" display="0">
                  <p:stCondLst>
                    <p:cond delay="indefinite"/>
                  </p:stCondLst>
                  <p:endCondLst>
                    <p:cond evt="onStopAudio" delay="0">
                      <p:tgtEl>
                        <p:sldTgt/>
                      </p:tgtEl>
                    </p:cond>
                  </p:endCondLst>
                </p:cTn>
                <p:tgtEl>
                  <p:spTgt spid="14"/>
                </p:tgtEl>
              </p:cMediaNode>
            </p:audio>
            <p:audio>
              <p:cMediaNode vol="80000">
                <p:cTn id="8" fill="hold" display="0">
                  <p:stCondLst>
                    <p:cond delay="indefinite"/>
                  </p:stCondLst>
                  <p:endCondLst>
                    <p:cond evt="onStopAudio" delay="0">
                      <p:tgtEl>
                        <p:sldTgt/>
                      </p:tgtEl>
                    </p:cond>
                  </p:endCondLst>
                </p:cTn>
                <p:tgtEl>
                  <p:spTgt spid="15"/>
                </p:tgtEl>
              </p:cMediaNode>
            </p:audio>
            <p:audio>
              <p:cMediaNode vol="80000">
                <p:cTn id="9" fill="hold" display="0">
                  <p:stCondLst>
                    <p:cond delay="indefinite"/>
                  </p:stCondLst>
                  <p:endCondLst>
                    <p:cond evt="onStopAudio" delay="0">
                      <p:tgtEl>
                        <p:sldTgt/>
                      </p:tgtEl>
                    </p:cond>
                  </p:endCondLst>
                </p:cTn>
                <p:tgtEl>
                  <p:spTgt spid="16"/>
                </p:tgtEl>
              </p:cMediaNode>
            </p:audio>
            <p:audio>
              <p:cMediaNode vol="80000">
                <p:cTn id="10" fill="hold" display="0">
                  <p:stCondLst>
                    <p:cond delay="indefinite"/>
                  </p:stCondLst>
                  <p:endCondLst>
                    <p:cond evt="onStopAudio" delay="0">
                      <p:tgtEl>
                        <p:sldTgt/>
                      </p:tgtEl>
                    </p:cond>
                  </p:endCondLst>
                </p:cTn>
                <p:tgtEl>
                  <p:spTgt spid="17"/>
                </p:tgtEl>
              </p:cMediaNode>
            </p:audio>
            <p:audio>
              <p:cMediaNode vol="80000">
                <p:cTn id="11" fill="hold" display="0">
                  <p:stCondLst>
                    <p:cond delay="indefinite"/>
                  </p:stCondLst>
                  <p:endCondLst>
                    <p:cond evt="onStopAudio" delay="0">
                      <p:tgtEl>
                        <p:sldTgt/>
                      </p:tgtEl>
                    </p:cond>
                  </p:endCondLst>
                </p:cTn>
                <p:tgtEl>
                  <p:spTgt spid="18"/>
                </p:tgtEl>
              </p:cMediaNode>
            </p:audio>
            <p:audio>
              <p:cMediaNode vol="80000">
                <p:cTn id="12" fill="hold" display="0">
                  <p:stCondLst>
                    <p:cond delay="indefinite"/>
                  </p:stCondLst>
                  <p:endCondLst>
                    <p:cond evt="onStopAudio" delay="0">
                      <p:tgtEl>
                        <p:sldTgt/>
                      </p:tgtEl>
                    </p:cond>
                  </p:endCondLst>
                </p:cTn>
                <p:tgtEl>
                  <p:spTgt spid="19"/>
                </p:tgtEl>
              </p:cMediaNode>
            </p:audio>
            <p:audio>
              <p:cMediaNode vol="80000">
                <p:cTn id="13" fill="hold" display="0">
                  <p:stCondLst>
                    <p:cond delay="indefinite"/>
                  </p:stCondLst>
                  <p:endCondLst>
                    <p:cond evt="onStopAudio" delay="0">
                      <p:tgtEl>
                        <p:sldTgt/>
                      </p:tgtEl>
                    </p:cond>
                  </p:endCondLst>
                </p:cTn>
                <p:tgtEl>
                  <p:spTgt spid="20"/>
                </p:tgtEl>
              </p:cMediaNode>
            </p:audio>
            <p:audio>
              <p:cMediaNode vol="80000">
                <p:cTn id="14" fill="hold" display="0">
                  <p:stCondLst>
                    <p:cond delay="indefinite"/>
                  </p:stCondLst>
                  <p:endCondLst>
                    <p:cond evt="onStopAudio" delay="0">
                      <p:tgtEl>
                        <p:sldTgt/>
                      </p:tgtEl>
                    </p:cond>
                  </p:endCondLst>
                </p:cTn>
                <p:tgtEl>
                  <p:spTgt spid="21"/>
                </p:tgtEl>
              </p:cMediaNode>
            </p:audio>
            <p:audio>
              <p:cMediaNode vol="80000">
                <p:cTn id="15" fill="hold" display="0">
                  <p:stCondLst>
                    <p:cond delay="indefinite"/>
                  </p:stCondLst>
                  <p:endCondLst>
                    <p:cond evt="onStopAudio" delay="0">
                      <p:tgtEl>
                        <p:sldTgt/>
                      </p:tgtEl>
                    </p:cond>
                  </p:endCondLst>
                </p:cTn>
                <p:tgtEl>
                  <p:spTgt spid="22"/>
                </p:tgtEl>
              </p:cMediaNode>
            </p:audio>
            <p:audio>
              <p:cMediaNode vol="80000">
                <p:cTn id="16" fill="hold" display="0">
                  <p:stCondLst>
                    <p:cond delay="indefinite"/>
                  </p:stCondLst>
                  <p:endCondLst>
                    <p:cond evt="onStopAudio" delay="0">
                      <p:tgtEl>
                        <p:sldTgt/>
                      </p:tgtEl>
                    </p:cond>
                  </p:endCondLst>
                </p:cTn>
                <p:tgtEl>
                  <p:spTgt spid="23"/>
                </p:tgtEl>
              </p:cMediaNode>
            </p:audio>
            <p:audio>
              <p:cMediaNode vol="80000">
                <p:cTn id="17" fill="hold" display="0">
                  <p:stCondLst>
                    <p:cond delay="indefinite"/>
                  </p:stCondLst>
                  <p:endCondLst>
                    <p:cond evt="onStopAudio" delay="0">
                      <p:tgtEl>
                        <p:sldTgt/>
                      </p:tgtEl>
                    </p:cond>
                  </p:endCondLst>
                </p:cTn>
                <p:tgtEl>
                  <p:spTgt spid="24"/>
                </p:tgtEl>
              </p:cMediaNode>
            </p:audio>
            <p:audio>
              <p:cMediaNode vol="80000">
                <p:cTn id="18" fill="hold" display="0">
                  <p:stCondLst>
                    <p:cond delay="indefinite"/>
                  </p:stCondLst>
                  <p:endCondLst>
                    <p:cond evt="onStopAudio" delay="0">
                      <p:tgtEl>
                        <p:sldTgt/>
                      </p:tgtEl>
                    </p:cond>
                  </p:endCondLst>
                </p:cTn>
                <p:tgtEl>
                  <p:spTgt spid="25"/>
                </p:tgtEl>
              </p:cMediaNode>
            </p:audio>
            <p:audio>
              <p:cMediaNode vol="80000">
                <p:cTn id="19" fill="hold" display="0">
                  <p:stCondLst>
                    <p:cond delay="indefinite"/>
                  </p:stCondLst>
                  <p:endCondLst>
                    <p:cond evt="onStopAudio" delay="0">
                      <p:tgtEl>
                        <p:sldTgt/>
                      </p:tgtEl>
                    </p:cond>
                  </p:endCondLst>
                </p:cTn>
                <p:tgtEl>
                  <p:spTgt spid="2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B6B08BE2-4B3F-4EB6-99C9-2BEC3DCD59A0}"/>
              </a:ext>
            </a:extLst>
          </p:cNvPr>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矩形 4">
            <a:extLst>
              <a:ext uri="{FF2B5EF4-FFF2-40B4-BE49-F238E27FC236}">
                <a16:creationId xmlns:a16="http://schemas.microsoft.com/office/drawing/2014/main" id="{DAA01EB1-7798-4D8F-91B6-151838D618D6}"/>
              </a:ext>
            </a:extLst>
          </p:cNvPr>
          <p:cNvSpPr/>
          <p:nvPr/>
        </p:nvSpPr>
        <p:spPr>
          <a:xfrm>
            <a:off x="720000" y="900000"/>
            <a:ext cx="10800000" cy="1435458"/>
          </a:xfrm>
          <a:prstGeom prst="rect">
            <a:avLst/>
          </a:prstGeom>
        </p:spPr>
        <p:txBody>
          <a:bodyPr wrap="square">
            <a:spAutoFit/>
          </a:bodyPr>
          <a:lstStyle/>
          <a:p>
            <a:pPr>
              <a:lnSpc>
                <a:spcPct val="140000"/>
              </a:lnSpc>
            </a:pPr>
            <a:r>
              <a:rPr lang="en-US" altLang="zh-CN" sz="2800">
                <a:solidFill>
                  <a:schemeClr val="accent5">
                    <a:lumMod val="75000"/>
                  </a:schemeClr>
                </a:solidFill>
                <a:latin typeface="微软雅黑" panose="020B0503020204020204" pitchFamily="34" charset="-122"/>
                <a:ea typeface="微软雅黑" panose="020B0503020204020204" pitchFamily="34" charset="-122"/>
              </a:rPr>
              <a:t>Converting to speakers of same gender and language</a:t>
            </a:r>
          </a:p>
          <a:p>
            <a:pPr marL="342900" indent="-342900">
              <a:lnSpc>
                <a:spcPct val="140000"/>
              </a:lnSpc>
              <a:buFont typeface="Arial" panose="020B0604020202020204" pitchFamily="34" charset="0"/>
              <a:buChar char="•"/>
            </a:pPr>
            <a:r>
              <a:rPr lang="en-US" altLang="zh-CN" sz="2000">
                <a:solidFill>
                  <a:schemeClr val="bg1"/>
                </a:solidFill>
                <a:latin typeface="Arial" panose="020B0604020202020204" pitchFamily="34" charset="0"/>
                <a:ea typeface="微软雅黑" panose="020B0503020204020204" pitchFamily="34" charset="-122"/>
                <a:cs typeface="Arial" panose="020B0604020202020204" pitchFamily="34" charset="0"/>
              </a:rPr>
              <a:t>Title</a:t>
            </a:r>
          </a:p>
          <a:p>
            <a:pPr marL="800100" lvl="1" indent="-342900">
              <a:lnSpc>
                <a:spcPct val="140000"/>
              </a:lnSpc>
              <a:buFont typeface="Arial" panose="020B0604020202020204" pitchFamily="34" charset="0"/>
              <a:buChar char="•"/>
            </a:pPr>
            <a:r>
              <a:rPr lang="en-US" altLang="zh-CN" sz="1600">
                <a:solidFill>
                  <a:schemeClr val="bg1"/>
                </a:solidFill>
                <a:latin typeface="微软雅黑 Light" panose="020B0502040204020203" pitchFamily="34" charset="-122"/>
                <a:ea typeface="微软雅黑 Light" panose="020B0502040204020203" pitchFamily="34" charset="-122"/>
              </a:rPr>
              <a:t>Text</a:t>
            </a:r>
          </a:p>
        </p:txBody>
      </p:sp>
      <p:graphicFrame>
        <p:nvGraphicFramePr>
          <p:cNvPr id="7" name="表格 7">
            <a:extLst>
              <a:ext uri="{FF2B5EF4-FFF2-40B4-BE49-F238E27FC236}">
                <a16:creationId xmlns:a16="http://schemas.microsoft.com/office/drawing/2014/main" id="{8FFD17DC-351B-4C4D-A531-5232A5180BE0}"/>
              </a:ext>
            </a:extLst>
          </p:cNvPr>
          <p:cNvGraphicFramePr>
            <a:graphicFrameLocks noGrp="1"/>
          </p:cNvGraphicFramePr>
          <p:nvPr>
            <p:extLst>
              <p:ext uri="{D42A27DB-BD31-4B8C-83A1-F6EECF244321}">
                <p14:modId xmlns:p14="http://schemas.microsoft.com/office/powerpoint/2010/main" val="3377481504"/>
              </p:ext>
            </p:extLst>
          </p:nvPr>
        </p:nvGraphicFramePr>
        <p:xfrm>
          <a:off x="341745" y="1617729"/>
          <a:ext cx="11520000" cy="4320000"/>
        </p:xfrm>
        <a:graphic>
          <a:graphicData uri="http://schemas.openxmlformats.org/drawingml/2006/table">
            <a:tbl>
              <a:tblPr bandRow="1">
                <a:tableStyleId>{5C22544A-7EE6-4342-B048-85BDC9FD1C3A}</a:tableStyleId>
              </a:tblPr>
              <a:tblGrid>
                <a:gridCol w="1260000">
                  <a:extLst>
                    <a:ext uri="{9D8B030D-6E8A-4147-A177-3AD203B41FA5}">
                      <a16:colId xmlns:a16="http://schemas.microsoft.com/office/drawing/2014/main" val="974633153"/>
                    </a:ext>
                  </a:extLst>
                </a:gridCol>
                <a:gridCol w="1260000">
                  <a:extLst>
                    <a:ext uri="{9D8B030D-6E8A-4147-A177-3AD203B41FA5}">
                      <a16:colId xmlns:a16="http://schemas.microsoft.com/office/drawing/2014/main" val="1329319470"/>
                    </a:ext>
                  </a:extLst>
                </a:gridCol>
                <a:gridCol w="1260000">
                  <a:extLst>
                    <a:ext uri="{9D8B030D-6E8A-4147-A177-3AD203B41FA5}">
                      <a16:colId xmlns:a16="http://schemas.microsoft.com/office/drawing/2014/main" val="2143724185"/>
                    </a:ext>
                  </a:extLst>
                </a:gridCol>
                <a:gridCol w="1260000">
                  <a:extLst>
                    <a:ext uri="{9D8B030D-6E8A-4147-A177-3AD203B41FA5}">
                      <a16:colId xmlns:a16="http://schemas.microsoft.com/office/drawing/2014/main" val="4072167918"/>
                    </a:ext>
                  </a:extLst>
                </a:gridCol>
                <a:gridCol w="1440000">
                  <a:extLst>
                    <a:ext uri="{9D8B030D-6E8A-4147-A177-3AD203B41FA5}">
                      <a16:colId xmlns:a16="http://schemas.microsoft.com/office/drawing/2014/main" val="2398068542"/>
                    </a:ext>
                  </a:extLst>
                </a:gridCol>
                <a:gridCol w="1260000">
                  <a:extLst>
                    <a:ext uri="{9D8B030D-6E8A-4147-A177-3AD203B41FA5}">
                      <a16:colId xmlns:a16="http://schemas.microsoft.com/office/drawing/2014/main" val="543350595"/>
                    </a:ext>
                  </a:extLst>
                </a:gridCol>
                <a:gridCol w="1260000">
                  <a:extLst>
                    <a:ext uri="{9D8B030D-6E8A-4147-A177-3AD203B41FA5}">
                      <a16:colId xmlns:a16="http://schemas.microsoft.com/office/drawing/2014/main" val="934975642"/>
                    </a:ext>
                  </a:extLst>
                </a:gridCol>
                <a:gridCol w="2520000">
                  <a:extLst>
                    <a:ext uri="{9D8B030D-6E8A-4147-A177-3AD203B41FA5}">
                      <a16:colId xmlns:a16="http://schemas.microsoft.com/office/drawing/2014/main" val="3768012259"/>
                    </a:ext>
                  </a:extLst>
                </a:gridCol>
              </a:tblGrid>
              <a:tr h="1080000">
                <a:tc>
                  <a:txBody>
                    <a:bodyPr/>
                    <a:lstStyle/>
                    <a:p>
                      <a:pPr algn="ctr"/>
                      <a:endParaRPr lang="zh-CN" altLang="en-US"/>
                    </a:p>
                  </a:txBody>
                  <a:tcPr anchor="ctr"/>
                </a:tc>
                <a:tc>
                  <a:txBody>
                    <a:bodyPr/>
                    <a:lstStyle/>
                    <a:p>
                      <a:pPr algn="ctr"/>
                      <a:r>
                        <a:rPr lang="en-US" altLang="zh-CN"/>
                        <a:t>Source</a:t>
                      </a:r>
                      <a:endParaRPr lang="zh-CN" altLang="en-US"/>
                    </a:p>
                  </a:txBody>
                  <a:tcPr anchor="ctr"/>
                </a:tc>
                <a:tc>
                  <a:txBody>
                    <a:bodyPr/>
                    <a:lstStyle/>
                    <a:p>
                      <a:pPr algn="ctr"/>
                      <a:r>
                        <a:rPr lang="en-US" altLang="zh-CN"/>
                        <a:t>Target</a:t>
                      </a:r>
                      <a:endParaRPr lang="zh-CN" altLang="en-US"/>
                    </a:p>
                  </a:txBody>
                  <a:tcPr anchor="ctr"/>
                </a:tc>
                <a:tc>
                  <a:txBody>
                    <a:bodyPr/>
                    <a:lstStyle/>
                    <a:p>
                      <a:pPr algn="ctr"/>
                      <a:r>
                        <a:rPr lang="en-US" altLang="zh-CN"/>
                        <a:t>SG</a:t>
                      </a:r>
                    </a:p>
                    <a:p>
                      <a:pPr algn="ctr"/>
                      <a:r>
                        <a:rPr lang="en-US" altLang="zh-CN" sz="1400" b="0"/>
                        <a:t>(StarGAN-VC baseline)</a:t>
                      </a:r>
                      <a:endParaRPr lang="zh-CN" altLang="en-US" sz="1400" b="0"/>
                    </a:p>
                  </a:txBody>
                  <a:tcPr anchor="ctr"/>
                </a:tc>
                <a:tc>
                  <a:txBody>
                    <a:bodyPr/>
                    <a:lstStyle/>
                    <a:p>
                      <a:pPr algn="ctr"/>
                      <a:r>
                        <a:rPr lang="en-US" altLang="zh-CN"/>
                        <a:t>ID</a:t>
                      </a:r>
                    </a:p>
                    <a:p>
                      <a:pPr algn="ctr"/>
                      <a:r>
                        <a:rPr lang="en-US" altLang="zh-CN" sz="1400" b="0"/>
                        <a:t>(Target is in the training set)</a:t>
                      </a:r>
                      <a:endParaRPr lang="zh-CN" altLang="en-US" sz="1600" b="0"/>
                    </a:p>
                  </a:txBody>
                  <a:tcPr anchor="ctr"/>
                </a:tc>
                <a:tc>
                  <a:txBody>
                    <a:bodyPr/>
                    <a:lstStyle/>
                    <a:p>
                      <a:pPr algn="ctr"/>
                      <a:r>
                        <a:rPr lang="en-US" altLang="zh-CN"/>
                        <a:t>OS</a:t>
                      </a:r>
                    </a:p>
                    <a:p>
                      <a:pPr algn="ctr"/>
                      <a:r>
                        <a:rPr lang="en-US" altLang="zh-CN" sz="1400" b="0"/>
                        <a:t>(One-shot conversion)</a:t>
                      </a:r>
                      <a:endParaRPr lang="zh-CN" altLang="en-US" sz="1400" b="0"/>
                    </a:p>
                  </a:txBody>
                  <a:tcPr anchor="ctr"/>
                </a:tc>
                <a:tc>
                  <a:txBody>
                    <a:bodyPr/>
                    <a:lstStyle/>
                    <a:p>
                      <a:pPr algn="ctr"/>
                      <a:r>
                        <a:rPr lang="en-US" altLang="zh-CN"/>
                        <a:t>IT</a:t>
                      </a:r>
                    </a:p>
                    <a:p>
                      <a:pPr algn="ctr"/>
                      <a:r>
                        <a:rPr lang="en-US" altLang="zh-CN" sz="1400" b="0"/>
                        <a:t>(Incremental Training)</a:t>
                      </a:r>
                      <a:endParaRPr lang="zh-CN" altLang="en-US" sz="1400" b="0"/>
                    </a:p>
                  </a:txBody>
                  <a:tcPr anchor="ctr"/>
                </a:tc>
                <a:tc>
                  <a:txBody>
                    <a:bodyPr/>
                    <a:lstStyle/>
                    <a:p>
                      <a:pPr algn="ctr"/>
                      <a:r>
                        <a:rPr lang="en-US" altLang="zh-CN" sz="1800" kern="1200">
                          <a:solidFill>
                            <a:schemeClr val="dk1"/>
                          </a:solidFill>
                          <a:latin typeface="+mn-lt"/>
                          <a:ea typeface="+mn-ea"/>
                          <a:cs typeface="+mn-cs"/>
                        </a:rPr>
                        <a:t>Script of source speech</a:t>
                      </a:r>
                      <a:endParaRPr lang="zh-CN" altLang="en-US" sz="1800" kern="1200">
                        <a:solidFill>
                          <a:schemeClr val="dk1"/>
                        </a:solidFill>
                        <a:latin typeface="+mn-lt"/>
                        <a:ea typeface="+mn-ea"/>
                        <a:cs typeface="+mn-cs"/>
                      </a:endParaRPr>
                    </a:p>
                  </a:txBody>
                  <a:tcPr anchor="ctr"/>
                </a:tc>
                <a:extLst>
                  <a:ext uri="{0D108BD9-81ED-4DB2-BD59-A6C34878D82A}">
                    <a16:rowId xmlns:a16="http://schemas.microsoft.com/office/drawing/2014/main" val="1348892054"/>
                  </a:ext>
                </a:extLst>
              </a:tr>
              <a:tr h="1080000">
                <a:tc>
                  <a:txBody>
                    <a:bodyPr/>
                    <a:lstStyle/>
                    <a:p>
                      <a:pPr algn="ctr"/>
                      <a:r>
                        <a:rPr lang="en-US" altLang="zh-CN"/>
                        <a:t>Example 1</a:t>
                      </a: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r>
                        <a:rPr lang="en-US" altLang="zh-CN"/>
                        <a:t>Ka'erpu pei waisun wan huati.</a:t>
                      </a:r>
                      <a:endParaRPr lang="zh-CN" altLang="en-US"/>
                    </a:p>
                  </a:txBody>
                  <a:tcPr anchor="ctr"/>
                </a:tc>
                <a:extLst>
                  <a:ext uri="{0D108BD9-81ED-4DB2-BD59-A6C34878D82A}">
                    <a16:rowId xmlns:a16="http://schemas.microsoft.com/office/drawing/2014/main" val="4202650332"/>
                  </a:ext>
                </a:extLst>
              </a:tr>
              <a:tr h="1080000">
                <a:tc>
                  <a:txBody>
                    <a:bodyPr/>
                    <a:lstStyle/>
                    <a:p>
                      <a:pPr algn="ctr"/>
                      <a:r>
                        <a:rPr lang="en-US" altLang="zh-CN"/>
                        <a:t>Example 2</a:t>
                      </a: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r>
                        <a:rPr lang="en-US" altLang="zh-CN"/>
                        <a:t>Jiayucunyan bie zai yongbao wo.</a:t>
                      </a:r>
                      <a:endParaRPr lang="zh-CN" altLang="en-US"/>
                    </a:p>
                  </a:txBody>
                  <a:tcPr anchor="ctr"/>
                </a:tc>
                <a:extLst>
                  <a:ext uri="{0D108BD9-81ED-4DB2-BD59-A6C34878D82A}">
                    <a16:rowId xmlns:a16="http://schemas.microsoft.com/office/drawing/2014/main" val="3014872054"/>
                  </a:ext>
                </a:extLst>
              </a:tr>
              <a:tr h="1080000">
                <a:tc>
                  <a:txBody>
                    <a:bodyPr/>
                    <a:lstStyle/>
                    <a:p>
                      <a:pPr algn="ctr"/>
                      <a:r>
                        <a:rPr lang="en-US" altLang="zh-CN"/>
                        <a:t>Example 3</a:t>
                      </a: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r>
                        <a:rPr lang="en-US" altLang="zh-CN"/>
                        <a:t>Bao ma peigua bo luo an, Diaochan yuan zhen Dong weng ta.</a:t>
                      </a:r>
                      <a:endParaRPr lang="zh-CN" altLang="en-US"/>
                    </a:p>
                  </a:txBody>
                  <a:tcPr anchor="ctr"/>
                </a:tc>
                <a:extLst>
                  <a:ext uri="{0D108BD9-81ED-4DB2-BD59-A6C34878D82A}">
                    <a16:rowId xmlns:a16="http://schemas.microsoft.com/office/drawing/2014/main" val="1121907550"/>
                  </a:ext>
                </a:extLst>
              </a:tr>
            </a:tbl>
          </a:graphicData>
        </a:graphic>
      </p:graphicFrame>
      <p:pic>
        <p:nvPicPr>
          <p:cNvPr id="2" name="target (5)">
            <a:hlinkClick r:id="" action="ppaction://media"/>
            <a:extLst>
              <a:ext uri="{FF2B5EF4-FFF2-40B4-BE49-F238E27FC236}">
                <a16:creationId xmlns:a16="http://schemas.microsoft.com/office/drawing/2014/main" id="{0FBBDA8B-343E-4ED3-8A62-9D11E2438198}"/>
              </a:ext>
            </a:extLst>
          </p:cNvPr>
          <p:cNvPicPr>
            <a:picLocks noChangeAspect="1"/>
          </p:cNvPicPr>
          <p:nvPr>
            <a:audioFile r:link="rId2"/>
            <p:extLst>
              <p:ext uri="{DAA4B4D4-6D71-4841-9C94-3DE7FCFB9230}">
                <p14:media xmlns:p14="http://schemas.microsoft.com/office/powerpoint/2010/main" r:embed="rId1"/>
              </p:ext>
            </p:extLst>
          </p:nvPr>
        </p:nvPicPr>
        <p:blipFill>
          <a:blip r:embed="rId39"/>
          <a:stretch>
            <a:fillRect/>
          </a:stretch>
        </p:blipFill>
        <p:spPr>
          <a:xfrm>
            <a:off x="3241964" y="2930658"/>
            <a:ext cx="609600" cy="609600"/>
          </a:xfrm>
          <a:prstGeom prst="rect">
            <a:avLst/>
          </a:prstGeom>
        </p:spPr>
      </p:pic>
      <p:pic>
        <p:nvPicPr>
          <p:cNvPr id="3" name="target (6)">
            <a:hlinkClick r:id="" action="ppaction://media"/>
            <a:extLst>
              <a:ext uri="{FF2B5EF4-FFF2-40B4-BE49-F238E27FC236}">
                <a16:creationId xmlns:a16="http://schemas.microsoft.com/office/drawing/2014/main" id="{77B80AB5-2F25-47C6-88B9-53806B47E795}"/>
              </a:ext>
            </a:extLst>
          </p:cNvPr>
          <p:cNvPicPr>
            <a:picLocks noChangeAspect="1"/>
          </p:cNvPicPr>
          <p:nvPr>
            <a:audioFile r:link="rId4"/>
            <p:extLst>
              <p:ext uri="{DAA4B4D4-6D71-4841-9C94-3DE7FCFB9230}">
                <p14:media xmlns:p14="http://schemas.microsoft.com/office/powerpoint/2010/main" r:embed="rId3"/>
              </p:ext>
            </p:extLst>
          </p:nvPr>
        </p:nvPicPr>
        <p:blipFill>
          <a:blip r:embed="rId39"/>
          <a:stretch>
            <a:fillRect/>
          </a:stretch>
        </p:blipFill>
        <p:spPr>
          <a:xfrm>
            <a:off x="3241964" y="4055335"/>
            <a:ext cx="609600" cy="609600"/>
          </a:xfrm>
          <a:prstGeom prst="rect">
            <a:avLst/>
          </a:prstGeom>
        </p:spPr>
      </p:pic>
      <p:pic>
        <p:nvPicPr>
          <p:cNvPr id="8" name="target (7)">
            <a:hlinkClick r:id="" action="ppaction://media"/>
            <a:extLst>
              <a:ext uri="{FF2B5EF4-FFF2-40B4-BE49-F238E27FC236}">
                <a16:creationId xmlns:a16="http://schemas.microsoft.com/office/drawing/2014/main" id="{9DECF91F-657F-4128-8B80-BB78AF82B7C8}"/>
              </a:ext>
            </a:extLst>
          </p:cNvPr>
          <p:cNvPicPr>
            <a:picLocks noChangeAspect="1"/>
          </p:cNvPicPr>
          <p:nvPr>
            <a:audioFile r:link="rId6"/>
            <p:extLst>
              <p:ext uri="{DAA4B4D4-6D71-4841-9C94-3DE7FCFB9230}">
                <p14:media xmlns:p14="http://schemas.microsoft.com/office/powerpoint/2010/main" r:embed="rId5"/>
              </p:ext>
            </p:extLst>
          </p:nvPr>
        </p:nvPicPr>
        <p:blipFill>
          <a:blip r:embed="rId39"/>
          <a:stretch>
            <a:fillRect/>
          </a:stretch>
        </p:blipFill>
        <p:spPr>
          <a:xfrm>
            <a:off x="3241964" y="5077864"/>
            <a:ext cx="609600" cy="609600"/>
          </a:xfrm>
          <a:prstGeom prst="rect">
            <a:avLst/>
          </a:prstGeom>
        </p:spPr>
      </p:pic>
      <p:pic>
        <p:nvPicPr>
          <p:cNvPr id="27" name="source (1)">
            <a:hlinkClick r:id="" action="ppaction://media"/>
            <a:extLst>
              <a:ext uri="{FF2B5EF4-FFF2-40B4-BE49-F238E27FC236}">
                <a16:creationId xmlns:a16="http://schemas.microsoft.com/office/drawing/2014/main" id="{BB7F693E-7423-4BC8-B76D-E8EA6D69874F}"/>
              </a:ext>
            </a:extLst>
          </p:cNvPr>
          <p:cNvPicPr>
            <a:picLocks noChangeAspect="1"/>
          </p:cNvPicPr>
          <p:nvPr>
            <a:audioFile r:link="rId8"/>
            <p:extLst>
              <p:ext uri="{DAA4B4D4-6D71-4841-9C94-3DE7FCFB9230}">
                <p14:media xmlns:p14="http://schemas.microsoft.com/office/powerpoint/2010/main" r:embed="rId7"/>
              </p:ext>
            </p:extLst>
          </p:nvPr>
        </p:nvPicPr>
        <p:blipFill>
          <a:blip r:embed="rId39"/>
          <a:stretch>
            <a:fillRect/>
          </a:stretch>
        </p:blipFill>
        <p:spPr>
          <a:xfrm>
            <a:off x="1939636" y="2930658"/>
            <a:ext cx="609600" cy="609600"/>
          </a:xfrm>
          <a:prstGeom prst="rect">
            <a:avLst/>
          </a:prstGeom>
        </p:spPr>
      </p:pic>
      <p:pic>
        <p:nvPicPr>
          <p:cNvPr id="28" name="source (2)">
            <a:hlinkClick r:id="" action="ppaction://media"/>
            <a:extLst>
              <a:ext uri="{FF2B5EF4-FFF2-40B4-BE49-F238E27FC236}">
                <a16:creationId xmlns:a16="http://schemas.microsoft.com/office/drawing/2014/main" id="{E081E1F7-FA17-44B7-976C-58C74CAB1F59}"/>
              </a:ext>
            </a:extLst>
          </p:cNvPr>
          <p:cNvPicPr>
            <a:picLocks noChangeAspect="1"/>
          </p:cNvPicPr>
          <p:nvPr>
            <a:audioFile r:link="rId10"/>
            <p:extLst>
              <p:ext uri="{DAA4B4D4-6D71-4841-9C94-3DE7FCFB9230}">
                <p14:media xmlns:p14="http://schemas.microsoft.com/office/powerpoint/2010/main" r:embed="rId9"/>
              </p:ext>
            </p:extLst>
          </p:nvPr>
        </p:nvPicPr>
        <p:blipFill>
          <a:blip r:embed="rId39"/>
          <a:stretch>
            <a:fillRect/>
          </a:stretch>
        </p:blipFill>
        <p:spPr>
          <a:xfrm>
            <a:off x="1939636" y="3983775"/>
            <a:ext cx="609600" cy="609600"/>
          </a:xfrm>
          <a:prstGeom prst="rect">
            <a:avLst/>
          </a:prstGeom>
        </p:spPr>
      </p:pic>
      <p:pic>
        <p:nvPicPr>
          <p:cNvPr id="29" name="source (3)">
            <a:hlinkClick r:id="" action="ppaction://media"/>
            <a:extLst>
              <a:ext uri="{FF2B5EF4-FFF2-40B4-BE49-F238E27FC236}">
                <a16:creationId xmlns:a16="http://schemas.microsoft.com/office/drawing/2014/main" id="{34BD50DB-2597-436F-8A16-75B61448F2C6}"/>
              </a:ext>
            </a:extLst>
          </p:cNvPr>
          <p:cNvPicPr>
            <a:picLocks noChangeAspect="1"/>
          </p:cNvPicPr>
          <p:nvPr>
            <a:audioFile r:link="rId12"/>
            <p:extLst>
              <p:ext uri="{DAA4B4D4-6D71-4841-9C94-3DE7FCFB9230}">
                <p14:media xmlns:p14="http://schemas.microsoft.com/office/powerpoint/2010/main" r:embed="rId11"/>
              </p:ext>
            </p:extLst>
          </p:nvPr>
        </p:nvPicPr>
        <p:blipFill>
          <a:blip r:embed="rId39"/>
          <a:stretch>
            <a:fillRect/>
          </a:stretch>
        </p:blipFill>
        <p:spPr>
          <a:xfrm>
            <a:off x="1939636" y="5108452"/>
            <a:ext cx="609600" cy="609600"/>
          </a:xfrm>
          <a:prstGeom prst="rect">
            <a:avLst/>
          </a:prstGeom>
        </p:spPr>
      </p:pic>
      <p:pic>
        <p:nvPicPr>
          <p:cNvPr id="30" name="baseline (1)">
            <a:hlinkClick r:id="" action="ppaction://media"/>
            <a:extLst>
              <a:ext uri="{FF2B5EF4-FFF2-40B4-BE49-F238E27FC236}">
                <a16:creationId xmlns:a16="http://schemas.microsoft.com/office/drawing/2014/main" id="{2391C9FC-86BC-432E-BDD9-74A71EBBFCBB}"/>
              </a:ext>
            </a:extLst>
          </p:cNvPr>
          <p:cNvPicPr>
            <a:picLocks noChangeAspect="1"/>
          </p:cNvPicPr>
          <p:nvPr>
            <a:audioFile r:link="rId14"/>
            <p:extLst>
              <p:ext uri="{DAA4B4D4-6D71-4841-9C94-3DE7FCFB9230}">
                <p14:media xmlns:p14="http://schemas.microsoft.com/office/powerpoint/2010/main" r:embed="rId13"/>
              </p:ext>
            </p:extLst>
          </p:nvPr>
        </p:nvPicPr>
        <p:blipFill>
          <a:blip r:embed="rId39"/>
          <a:stretch>
            <a:fillRect/>
          </a:stretch>
        </p:blipFill>
        <p:spPr>
          <a:xfrm>
            <a:off x="4461164" y="2961246"/>
            <a:ext cx="609600" cy="609600"/>
          </a:xfrm>
          <a:prstGeom prst="rect">
            <a:avLst/>
          </a:prstGeom>
        </p:spPr>
      </p:pic>
      <p:pic>
        <p:nvPicPr>
          <p:cNvPr id="31" name="baseline (2)">
            <a:hlinkClick r:id="" action="ppaction://media"/>
            <a:extLst>
              <a:ext uri="{FF2B5EF4-FFF2-40B4-BE49-F238E27FC236}">
                <a16:creationId xmlns:a16="http://schemas.microsoft.com/office/drawing/2014/main" id="{7468F360-4D2A-4E4E-8614-C7BE66B558D2}"/>
              </a:ext>
            </a:extLst>
          </p:cNvPr>
          <p:cNvPicPr>
            <a:picLocks noChangeAspect="1"/>
          </p:cNvPicPr>
          <p:nvPr>
            <a:audioFile r:link="rId16"/>
            <p:extLst>
              <p:ext uri="{DAA4B4D4-6D71-4841-9C94-3DE7FCFB9230}">
                <p14:media xmlns:p14="http://schemas.microsoft.com/office/powerpoint/2010/main" r:embed="rId15"/>
              </p:ext>
            </p:extLst>
          </p:nvPr>
        </p:nvPicPr>
        <p:blipFill>
          <a:blip r:embed="rId39"/>
          <a:stretch>
            <a:fillRect/>
          </a:stretch>
        </p:blipFill>
        <p:spPr>
          <a:xfrm>
            <a:off x="4461164" y="4055335"/>
            <a:ext cx="609600" cy="609600"/>
          </a:xfrm>
          <a:prstGeom prst="rect">
            <a:avLst/>
          </a:prstGeom>
        </p:spPr>
      </p:pic>
      <p:pic>
        <p:nvPicPr>
          <p:cNvPr id="32" name="baseline (3)">
            <a:hlinkClick r:id="" action="ppaction://media"/>
            <a:extLst>
              <a:ext uri="{FF2B5EF4-FFF2-40B4-BE49-F238E27FC236}">
                <a16:creationId xmlns:a16="http://schemas.microsoft.com/office/drawing/2014/main" id="{9116F5AD-8A0C-46B5-AC8A-60A088C7E126}"/>
              </a:ext>
            </a:extLst>
          </p:cNvPr>
          <p:cNvPicPr>
            <a:picLocks noChangeAspect="1"/>
          </p:cNvPicPr>
          <p:nvPr>
            <a:audioFile r:link="rId18"/>
            <p:extLst>
              <p:ext uri="{DAA4B4D4-6D71-4841-9C94-3DE7FCFB9230}">
                <p14:media xmlns:p14="http://schemas.microsoft.com/office/powerpoint/2010/main" r:embed="rId17"/>
              </p:ext>
            </p:extLst>
          </p:nvPr>
        </p:nvPicPr>
        <p:blipFill>
          <a:blip r:embed="rId39"/>
          <a:stretch>
            <a:fillRect/>
          </a:stretch>
        </p:blipFill>
        <p:spPr>
          <a:xfrm>
            <a:off x="4448219" y="5108452"/>
            <a:ext cx="609600" cy="609600"/>
          </a:xfrm>
          <a:prstGeom prst="rect">
            <a:avLst/>
          </a:prstGeom>
        </p:spPr>
      </p:pic>
      <p:pic>
        <p:nvPicPr>
          <p:cNvPr id="33" name="inside (1)">
            <a:hlinkClick r:id="" action="ppaction://media"/>
            <a:extLst>
              <a:ext uri="{FF2B5EF4-FFF2-40B4-BE49-F238E27FC236}">
                <a16:creationId xmlns:a16="http://schemas.microsoft.com/office/drawing/2014/main" id="{81F1A77B-871D-487B-9D09-8F8F488902AF}"/>
              </a:ext>
            </a:extLst>
          </p:cNvPr>
          <p:cNvPicPr>
            <a:picLocks noChangeAspect="1"/>
          </p:cNvPicPr>
          <p:nvPr>
            <a:audioFile r:link="rId20"/>
            <p:extLst>
              <p:ext uri="{DAA4B4D4-6D71-4841-9C94-3DE7FCFB9230}">
                <p14:media xmlns:p14="http://schemas.microsoft.com/office/powerpoint/2010/main" r:embed="rId19"/>
              </p:ext>
            </p:extLst>
          </p:nvPr>
        </p:nvPicPr>
        <p:blipFill>
          <a:blip r:embed="rId39"/>
          <a:stretch>
            <a:fillRect/>
          </a:stretch>
        </p:blipFill>
        <p:spPr>
          <a:xfrm>
            <a:off x="5791200" y="2964125"/>
            <a:ext cx="609600" cy="609600"/>
          </a:xfrm>
          <a:prstGeom prst="rect">
            <a:avLst/>
          </a:prstGeom>
        </p:spPr>
      </p:pic>
      <p:pic>
        <p:nvPicPr>
          <p:cNvPr id="35" name="inside (2)">
            <a:hlinkClick r:id="" action="ppaction://media"/>
            <a:extLst>
              <a:ext uri="{FF2B5EF4-FFF2-40B4-BE49-F238E27FC236}">
                <a16:creationId xmlns:a16="http://schemas.microsoft.com/office/drawing/2014/main" id="{BCA07A50-021C-4BE6-9C28-087586C82911}"/>
              </a:ext>
            </a:extLst>
          </p:cNvPr>
          <p:cNvPicPr>
            <a:picLocks noChangeAspect="1"/>
          </p:cNvPicPr>
          <p:nvPr>
            <a:audioFile r:link="rId22"/>
            <p:extLst>
              <p:ext uri="{DAA4B4D4-6D71-4841-9C94-3DE7FCFB9230}">
                <p14:media xmlns:p14="http://schemas.microsoft.com/office/powerpoint/2010/main" r:embed="rId21"/>
              </p:ext>
            </p:extLst>
          </p:nvPr>
        </p:nvPicPr>
        <p:blipFill>
          <a:blip r:embed="rId39"/>
          <a:stretch>
            <a:fillRect/>
          </a:stretch>
        </p:blipFill>
        <p:spPr>
          <a:xfrm>
            <a:off x="5791200" y="3983775"/>
            <a:ext cx="609600" cy="609600"/>
          </a:xfrm>
          <a:prstGeom prst="rect">
            <a:avLst/>
          </a:prstGeom>
        </p:spPr>
      </p:pic>
      <p:pic>
        <p:nvPicPr>
          <p:cNvPr id="36" name="inside (3)">
            <a:hlinkClick r:id="" action="ppaction://media"/>
            <a:extLst>
              <a:ext uri="{FF2B5EF4-FFF2-40B4-BE49-F238E27FC236}">
                <a16:creationId xmlns:a16="http://schemas.microsoft.com/office/drawing/2014/main" id="{42661C04-4C7B-48F1-AA24-B2BCE8AAFC59}"/>
              </a:ext>
            </a:extLst>
          </p:cNvPr>
          <p:cNvPicPr>
            <a:picLocks noChangeAspect="1"/>
          </p:cNvPicPr>
          <p:nvPr>
            <a:audioFile r:link="rId24"/>
            <p:extLst>
              <p:ext uri="{DAA4B4D4-6D71-4841-9C94-3DE7FCFB9230}">
                <p14:media xmlns:p14="http://schemas.microsoft.com/office/powerpoint/2010/main" r:embed="rId23"/>
              </p:ext>
            </p:extLst>
          </p:nvPr>
        </p:nvPicPr>
        <p:blipFill>
          <a:blip r:embed="rId39"/>
          <a:stretch>
            <a:fillRect/>
          </a:stretch>
        </p:blipFill>
        <p:spPr>
          <a:xfrm>
            <a:off x="5791200" y="5108452"/>
            <a:ext cx="609600" cy="609600"/>
          </a:xfrm>
          <a:prstGeom prst="rect">
            <a:avLst/>
          </a:prstGeom>
        </p:spPr>
      </p:pic>
      <p:pic>
        <p:nvPicPr>
          <p:cNvPr id="38" name="vcto-0">
            <a:hlinkClick r:id="" action="ppaction://media"/>
            <a:extLst>
              <a:ext uri="{FF2B5EF4-FFF2-40B4-BE49-F238E27FC236}">
                <a16:creationId xmlns:a16="http://schemas.microsoft.com/office/drawing/2014/main" id="{99D36B9D-0BA3-4237-A899-2E3C08946967}"/>
              </a:ext>
            </a:extLst>
          </p:cNvPr>
          <p:cNvPicPr>
            <a:picLocks noChangeAspect="1"/>
          </p:cNvPicPr>
          <p:nvPr>
            <a:audioFile r:link="rId26"/>
            <p:extLst>
              <p:ext uri="{DAA4B4D4-6D71-4841-9C94-3DE7FCFB9230}">
                <p14:media xmlns:p14="http://schemas.microsoft.com/office/powerpoint/2010/main" r:embed="rId25"/>
              </p:ext>
            </p:extLst>
          </p:nvPr>
        </p:nvPicPr>
        <p:blipFill>
          <a:blip r:embed="rId39"/>
          <a:stretch>
            <a:fillRect/>
          </a:stretch>
        </p:blipFill>
        <p:spPr>
          <a:xfrm>
            <a:off x="7191636" y="2982449"/>
            <a:ext cx="609600" cy="609600"/>
          </a:xfrm>
          <a:prstGeom prst="rect">
            <a:avLst/>
          </a:prstGeom>
        </p:spPr>
      </p:pic>
      <p:pic>
        <p:nvPicPr>
          <p:cNvPr id="39" name="vcto-1">
            <a:hlinkClick r:id="" action="ppaction://media"/>
            <a:extLst>
              <a:ext uri="{FF2B5EF4-FFF2-40B4-BE49-F238E27FC236}">
                <a16:creationId xmlns:a16="http://schemas.microsoft.com/office/drawing/2014/main" id="{22F1AD37-5924-4C0D-8C13-41DA1B9CE266}"/>
              </a:ext>
            </a:extLst>
          </p:cNvPr>
          <p:cNvPicPr>
            <a:picLocks noChangeAspect="1"/>
          </p:cNvPicPr>
          <p:nvPr>
            <a:audioFile r:link="rId28"/>
            <p:extLst>
              <p:ext uri="{DAA4B4D4-6D71-4841-9C94-3DE7FCFB9230}">
                <p14:media xmlns:p14="http://schemas.microsoft.com/office/powerpoint/2010/main" r:embed="rId27"/>
              </p:ext>
            </p:extLst>
          </p:nvPr>
        </p:nvPicPr>
        <p:blipFill>
          <a:blip r:embed="rId39"/>
          <a:stretch>
            <a:fillRect/>
          </a:stretch>
        </p:blipFill>
        <p:spPr>
          <a:xfrm>
            <a:off x="7191636" y="4004978"/>
            <a:ext cx="609600" cy="609600"/>
          </a:xfrm>
          <a:prstGeom prst="rect">
            <a:avLst/>
          </a:prstGeom>
        </p:spPr>
      </p:pic>
      <p:pic>
        <p:nvPicPr>
          <p:cNvPr id="43" name="vcto-2">
            <a:hlinkClick r:id="" action="ppaction://media"/>
            <a:extLst>
              <a:ext uri="{FF2B5EF4-FFF2-40B4-BE49-F238E27FC236}">
                <a16:creationId xmlns:a16="http://schemas.microsoft.com/office/drawing/2014/main" id="{5C62D4FA-58C9-4DFC-850B-240617E4B7BD}"/>
              </a:ext>
            </a:extLst>
          </p:cNvPr>
          <p:cNvPicPr>
            <a:picLocks noChangeAspect="1"/>
          </p:cNvPicPr>
          <p:nvPr>
            <a:audioFile r:link="rId30"/>
            <p:extLst>
              <p:ext uri="{DAA4B4D4-6D71-4841-9C94-3DE7FCFB9230}">
                <p14:media xmlns:p14="http://schemas.microsoft.com/office/powerpoint/2010/main" r:embed="rId29"/>
              </p:ext>
            </p:extLst>
          </p:nvPr>
        </p:nvPicPr>
        <p:blipFill>
          <a:blip r:embed="rId39"/>
          <a:stretch>
            <a:fillRect/>
          </a:stretch>
        </p:blipFill>
        <p:spPr>
          <a:xfrm>
            <a:off x="7138107" y="5094201"/>
            <a:ext cx="609600" cy="609600"/>
          </a:xfrm>
          <a:prstGeom prst="rect">
            <a:avLst/>
          </a:prstGeom>
        </p:spPr>
      </p:pic>
      <p:pic>
        <p:nvPicPr>
          <p:cNvPr id="44" name="reserve (1)">
            <a:hlinkClick r:id="" action="ppaction://media"/>
            <a:extLst>
              <a:ext uri="{FF2B5EF4-FFF2-40B4-BE49-F238E27FC236}">
                <a16:creationId xmlns:a16="http://schemas.microsoft.com/office/drawing/2014/main" id="{66317C1B-02EC-495E-B884-2E86CF0ADA43}"/>
              </a:ext>
            </a:extLst>
          </p:cNvPr>
          <p:cNvPicPr>
            <a:picLocks noChangeAspect="1"/>
          </p:cNvPicPr>
          <p:nvPr>
            <a:audioFile r:link="rId32"/>
            <p:extLst>
              <p:ext uri="{DAA4B4D4-6D71-4841-9C94-3DE7FCFB9230}">
                <p14:media xmlns:p14="http://schemas.microsoft.com/office/powerpoint/2010/main" r:embed="rId31"/>
              </p:ext>
            </p:extLst>
          </p:nvPr>
        </p:nvPicPr>
        <p:blipFill>
          <a:blip r:embed="rId39"/>
          <a:stretch>
            <a:fillRect/>
          </a:stretch>
        </p:blipFill>
        <p:spPr>
          <a:xfrm>
            <a:off x="8451272" y="2961246"/>
            <a:ext cx="609600" cy="609600"/>
          </a:xfrm>
          <a:prstGeom prst="rect">
            <a:avLst/>
          </a:prstGeom>
        </p:spPr>
      </p:pic>
      <p:pic>
        <p:nvPicPr>
          <p:cNvPr id="45" name="reserve (2)">
            <a:hlinkClick r:id="" action="ppaction://media"/>
            <a:extLst>
              <a:ext uri="{FF2B5EF4-FFF2-40B4-BE49-F238E27FC236}">
                <a16:creationId xmlns:a16="http://schemas.microsoft.com/office/drawing/2014/main" id="{9D2DFB45-F1E4-42CF-BE57-FF2BB19462C2}"/>
              </a:ext>
            </a:extLst>
          </p:cNvPr>
          <p:cNvPicPr>
            <a:picLocks noChangeAspect="1"/>
          </p:cNvPicPr>
          <p:nvPr>
            <a:audioFile r:link="rId34"/>
            <p:extLst>
              <p:ext uri="{DAA4B4D4-6D71-4841-9C94-3DE7FCFB9230}">
                <p14:media xmlns:p14="http://schemas.microsoft.com/office/powerpoint/2010/main" r:embed="rId33"/>
              </p:ext>
            </p:extLst>
          </p:nvPr>
        </p:nvPicPr>
        <p:blipFill>
          <a:blip r:embed="rId39"/>
          <a:stretch>
            <a:fillRect/>
          </a:stretch>
        </p:blipFill>
        <p:spPr>
          <a:xfrm>
            <a:off x="8451272" y="4004978"/>
            <a:ext cx="609600" cy="609600"/>
          </a:xfrm>
          <a:prstGeom prst="rect">
            <a:avLst/>
          </a:prstGeom>
        </p:spPr>
      </p:pic>
      <p:pic>
        <p:nvPicPr>
          <p:cNvPr id="46" name="reserve (3)">
            <a:hlinkClick r:id="" action="ppaction://media"/>
            <a:extLst>
              <a:ext uri="{FF2B5EF4-FFF2-40B4-BE49-F238E27FC236}">
                <a16:creationId xmlns:a16="http://schemas.microsoft.com/office/drawing/2014/main" id="{E3C70522-87BC-4DA1-A406-D6C835934BBF}"/>
              </a:ext>
            </a:extLst>
          </p:cNvPr>
          <p:cNvPicPr>
            <a:picLocks noChangeAspect="1"/>
          </p:cNvPicPr>
          <p:nvPr>
            <a:audioFile r:link="rId36"/>
            <p:extLst>
              <p:ext uri="{DAA4B4D4-6D71-4841-9C94-3DE7FCFB9230}">
                <p14:media xmlns:p14="http://schemas.microsoft.com/office/powerpoint/2010/main" r:embed="rId35"/>
              </p:ext>
            </p:extLst>
          </p:nvPr>
        </p:nvPicPr>
        <p:blipFill>
          <a:blip r:embed="rId39"/>
          <a:stretch>
            <a:fillRect/>
          </a:stretch>
        </p:blipFill>
        <p:spPr>
          <a:xfrm>
            <a:off x="8377383" y="5108452"/>
            <a:ext cx="609600" cy="609600"/>
          </a:xfrm>
          <a:prstGeom prst="rect">
            <a:avLst/>
          </a:prstGeom>
        </p:spPr>
      </p:pic>
      <p:sp>
        <p:nvSpPr>
          <p:cNvPr id="24" name="文本框 23">
            <a:extLst>
              <a:ext uri="{FF2B5EF4-FFF2-40B4-BE49-F238E27FC236}">
                <a16:creationId xmlns:a16="http://schemas.microsoft.com/office/drawing/2014/main" id="{93273ED8-3469-4048-95BE-ABA1BDE5B047}"/>
              </a:ext>
            </a:extLst>
          </p:cNvPr>
          <p:cNvSpPr txBox="1"/>
          <p:nvPr/>
        </p:nvSpPr>
        <p:spPr>
          <a:xfrm>
            <a:off x="493807" y="92942"/>
            <a:ext cx="6257975" cy="400110"/>
          </a:xfrm>
          <a:prstGeom prst="rect">
            <a:avLst/>
          </a:prstGeom>
          <a:noFill/>
        </p:spPr>
        <p:txBody>
          <a:bodyPr wrap="square" rtlCol="0">
            <a:spAutoFit/>
          </a:bodyPr>
          <a:lstStyle/>
          <a:p>
            <a:r>
              <a:rPr lang="en-US" altLang="zh-CN" sz="2000">
                <a:solidFill>
                  <a:schemeClr val="bg1"/>
                </a:solidFill>
                <a:latin typeface="微软雅黑" panose="020B0503020204020204" pitchFamily="34" charset="-122"/>
                <a:ea typeface="微软雅黑" panose="020B0503020204020204" pitchFamily="34" charset="-122"/>
              </a:rPr>
              <a:t>ICASSP 2020 Submission supplemental material</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94862363"/>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2"/>
                </p:tgtEl>
              </p:cMediaNode>
            </p:audio>
            <p:audio>
              <p:cMediaNode vol="80000">
                <p:cTn id="3" fill="hold" display="0">
                  <p:stCondLst>
                    <p:cond delay="indefinite"/>
                  </p:stCondLst>
                  <p:endCondLst>
                    <p:cond evt="onStopAudio" delay="0">
                      <p:tgtEl>
                        <p:sldTgt/>
                      </p:tgtEl>
                    </p:cond>
                  </p:endCondLst>
                </p:cTn>
                <p:tgtEl>
                  <p:spTgt spid="3"/>
                </p:tgtEl>
              </p:cMediaNode>
            </p:audio>
            <p:audio>
              <p:cMediaNode vol="80000">
                <p:cTn id="4" fill="hold" display="0">
                  <p:stCondLst>
                    <p:cond delay="indefinite"/>
                  </p:stCondLst>
                  <p:endCondLst>
                    <p:cond evt="onStopAudio" delay="0">
                      <p:tgtEl>
                        <p:sldTgt/>
                      </p:tgtEl>
                    </p:cond>
                  </p:endCondLst>
                </p:cTn>
                <p:tgtEl>
                  <p:spTgt spid="8"/>
                </p:tgtEl>
              </p:cMediaNode>
            </p:audio>
            <p:audio>
              <p:cMediaNode vol="80000">
                <p:cTn id="5" fill="hold" display="0">
                  <p:stCondLst>
                    <p:cond delay="indefinite"/>
                  </p:stCondLst>
                  <p:endCondLst>
                    <p:cond evt="onStopAudio" delay="0">
                      <p:tgtEl>
                        <p:sldTgt/>
                      </p:tgtEl>
                    </p:cond>
                  </p:endCondLst>
                </p:cTn>
                <p:tgtEl>
                  <p:spTgt spid="27"/>
                </p:tgtEl>
              </p:cMediaNode>
            </p:audio>
            <p:audio>
              <p:cMediaNode vol="80000">
                <p:cTn id="6" fill="hold" display="0">
                  <p:stCondLst>
                    <p:cond delay="indefinite"/>
                  </p:stCondLst>
                  <p:endCondLst>
                    <p:cond evt="onStopAudio" delay="0">
                      <p:tgtEl>
                        <p:sldTgt/>
                      </p:tgtEl>
                    </p:cond>
                  </p:endCondLst>
                </p:cTn>
                <p:tgtEl>
                  <p:spTgt spid="28"/>
                </p:tgtEl>
              </p:cMediaNode>
            </p:audio>
            <p:audio>
              <p:cMediaNode vol="80000">
                <p:cTn id="7" fill="hold" display="0">
                  <p:stCondLst>
                    <p:cond delay="indefinite"/>
                  </p:stCondLst>
                  <p:endCondLst>
                    <p:cond evt="onStopAudio" delay="0">
                      <p:tgtEl>
                        <p:sldTgt/>
                      </p:tgtEl>
                    </p:cond>
                  </p:endCondLst>
                </p:cTn>
                <p:tgtEl>
                  <p:spTgt spid="29"/>
                </p:tgtEl>
              </p:cMediaNode>
            </p:audio>
            <p:audio>
              <p:cMediaNode vol="80000">
                <p:cTn id="8" fill="hold" display="0">
                  <p:stCondLst>
                    <p:cond delay="indefinite"/>
                  </p:stCondLst>
                  <p:endCondLst>
                    <p:cond evt="onStopAudio" delay="0">
                      <p:tgtEl>
                        <p:sldTgt/>
                      </p:tgtEl>
                    </p:cond>
                  </p:endCondLst>
                </p:cTn>
                <p:tgtEl>
                  <p:spTgt spid="30"/>
                </p:tgtEl>
              </p:cMediaNode>
            </p:audio>
            <p:audio>
              <p:cMediaNode vol="80000">
                <p:cTn id="9" fill="hold" display="0">
                  <p:stCondLst>
                    <p:cond delay="indefinite"/>
                  </p:stCondLst>
                  <p:endCondLst>
                    <p:cond evt="onStopAudio" delay="0">
                      <p:tgtEl>
                        <p:sldTgt/>
                      </p:tgtEl>
                    </p:cond>
                  </p:endCondLst>
                </p:cTn>
                <p:tgtEl>
                  <p:spTgt spid="31"/>
                </p:tgtEl>
              </p:cMediaNode>
            </p:audio>
            <p:audio>
              <p:cMediaNode vol="80000">
                <p:cTn id="10" fill="hold" display="0">
                  <p:stCondLst>
                    <p:cond delay="indefinite"/>
                  </p:stCondLst>
                  <p:endCondLst>
                    <p:cond evt="onStopAudio" delay="0">
                      <p:tgtEl>
                        <p:sldTgt/>
                      </p:tgtEl>
                    </p:cond>
                  </p:endCondLst>
                </p:cTn>
                <p:tgtEl>
                  <p:spTgt spid="32"/>
                </p:tgtEl>
              </p:cMediaNode>
            </p:audio>
            <p:audio>
              <p:cMediaNode vol="80000">
                <p:cTn id="11" fill="hold" display="0">
                  <p:stCondLst>
                    <p:cond delay="indefinite"/>
                  </p:stCondLst>
                  <p:endCondLst>
                    <p:cond evt="onStopAudio" delay="0">
                      <p:tgtEl>
                        <p:sldTgt/>
                      </p:tgtEl>
                    </p:cond>
                  </p:endCondLst>
                </p:cTn>
                <p:tgtEl>
                  <p:spTgt spid="33"/>
                </p:tgtEl>
              </p:cMediaNode>
            </p:audio>
            <p:audio>
              <p:cMediaNode vol="80000">
                <p:cTn id="12" fill="hold" display="0">
                  <p:stCondLst>
                    <p:cond delay="indefinite"/>
                  </p:stCondLst>
                  <p:endCondLst>
                    <p:cond evt="onStopAudio" delay="0">
                      <p:tgtEl>
                        <p:sldTgt/>
                      </p:tgtEl>
                    </p:cond>
                  </p:endCondLst>
                </p:cTn>
                <p:tgtEl>
                  <p:spTgt spid="35"/>
                </p:tgtEl>
              </p:cMediaNode>
            </p:audio>
            <p:audio>
              <p:cMediaNode vol="80000">
                <p:cTn id="13" fill="hold" display="0">
                  <p:stCondLst>
                    <p:cond delay="indefinite"/>
                  </p:stCondLst>
                  <p:endCondLst>
                    <p:cond evt="onStopAudio" delay="0">
                      <p:tgtEl>
                        <p:sldTgt/>
                      </p:tgtEl>
                    </p:cond>
                  </p:endCondLst>
                </p:cTn>
                <p:tgtEl>
                  <p:spTgt spid="36"/>
                </p:tgtEl>
              </p:cMediaNode>
            </p:audio>
            <p:audio>
              <p:cMediaNode vol="80000">
                <p:cTn id="14" fill="hold" display="0">
                  <p:stCondLst>
                    <p:cond delay="indefinite"/>
                  </p:stCondLst>
                  <p:endCondLst>
                    <p:cond evt="onStopAudio" delay="0">
                      <p:tgtEl>
                        <p:sldTgt/>
                      </p:tgtEl>
                    </p:cond>
                  </p:endCondLst>
                </p:cTn>
                <p:tgtEl>
                  <p:spTgt spid="38"/>
                </p:tgtEl>
              </p:cMediaNode>
            </p:audio>
            <p:audio>
              <p:cMediaNode vol="80000">
                <p:cTn id="15" fill="hold" display="0">
                  <p:stCondLst>
                    <p:cond delay="indefinite"/>
                  </p:stCondLst>
                  <p:endCondLst>
                    <p:cond evt="onStopAudio" delay="0">
                      <p:tgtEl>
                        <p:sldTgt/>
                      </p:tgtEl>
                    </p:cond>
                  </p:endCondLst>
                </p:cTn>
                <p:tgtEl>
                  <p:spTgt spid="39"/>
                </p:tgtEl>
              </p:cMediaNode>
            </p:audio>
            <p:audio>
              <p:cMediaNode vol="80000">
                <p:cTn id="16" fill="hold" display="0">
                  <p:stCondLst>
                    <p:cond delay="indefinite"/>
                  </p:stCondLst>
                  <p:endCondLst>
                    <p:cond evt="onStopAudio" delay="0">
                      <p:tgtEl>
                        <p:sldTgt/>
                      </p:tgtEl>
                    </p:cond>
                  </p:endCondLst>
                </p:cTn>
                <p:tgtEl>
                  <p:spTgt spid="43"/>
                </p:tgtEl>
              </p:cMediaNode>
            </p:audio>
            <p:audio>
              <p:cMediaNode vol="80000">
                <p:cTn id="17" fill="hold" display="0">
                  <p:stCondLst>
                    <p:cond delay="indefinite"/>
                  </p:stCondLst>
                  <p:endCondLst>
                    <p:cond evt="onStopAudio" delay="0">
                      <p:tgtEl>
                        <p:sldTgt/>
                      </p:tgtEl>
                    </p:cond>
                  </p:endCondLst>
                </p:cTn>
                <p:tgtEl>
                  <p:spTgt spid="44"/>
                </p:tgtEl>
              </p:cMediaNode>
            </p:audio>
            <p:audio>
              <p:cMediaNode vol="80000">
                <p:cTn id="18" fill="hold" display="0">
                  <p:stCondLst>
                    <p:cond delay="indefinite"/>
                  </p:stCondLst>
                  <p:endCondLst>
                    <p:cond evt="onStopAudio" delay="0">
                      <p:tgtEl>
                        <p:sldTgt/>
                      </p:tgtEl>
                    </p:cond>
                  </p:endCondLst>
                </p:cTn>
                <p:tgtEl>
                  <p:spTgt spid="45"/>
                </p:tgtEl>
              </p:cMediaNode>
            </p:audio>
            <p:audio>
              <p:cMediaNode vol="80000">
                <p:cTn id="19" fill="hold" display="0">
                  <p:stCondLst>
                    <p:cond delay="indefinite"/>
                  </p:stCondLst>
                  <p:endCondLst>
                    <p:cond evt="onStopAudio" delay="0">
                      <p:tgtEl>
                        <p:sldTgt/>
                      </p:tgtEl>
                    </p:cond>
                  </p:endCondLst>
                </p:cTn>
                <p:tgtEl>
                  <p:spTgt spid="4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7FCEDA0-E9FD-49AC-9D28-1B2EDF5BC9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矩形 4">
            <a:extLst>
              <a:ext uri="{FF2B5EF4-FFF2-40B4-BE49-F238E27FC236}">
                <a16:creationId xmlns:a16="http://schemas.microsoft.com/office/drawing/2014/main" id="{B24F1E84-B9E6-4021-9865-44535B5FAD8C}"/>
              </a:ext>
            </a:extLst>
          </p:cNvPr>
          <p:cNvSpPr/>
          <p:nvPr/>
        </p:nvSpPr>
        <p:spPr>
          <a:xfrm>
            <a:off x="720000" y="900000"/>
            <a:ext cx="10428291" cy="5056064"/>
          </a:xfrm>
          <a:prstGeom prst="rect">
            <a:avLst/>
          </a:prstGeom>
        </p:spPr>
        <p:txBody>
          <a:bodyPr wrap="square">
            <a:spAutoFit/>
          </a:bodyPr>
          <a:lstStyle/>
          <a:p>
            <a:pPr>
              <a:lnSpc>
                <a:spcPct val="140000"/>
              </a:lnSpc>
            </a:pPr>
            <a:r>
              <a:rPr lang="en-US" altLang="zh-CN" sz="2800">
                <a:solidFill>
                  <a:schemeClr val="accent5">
                    <a:lumMod val="75000"/>
                  </a:schemeClr>
                </a:solidFill>
                <a:latin typeface="微软雅黑" panose="020B0503020204020204" pitchFamily="34" charset="-122"/>
                <a:ea typeface="微软雅黑" panose="020B0503020204020204" pitchFamily="34" charset="-122"/>
              </a:rPr>
              <a:t>Conclusion</a:t>
            </a:r>
          </a:p>
          <a:p>
            <a:pPr marL="342900" indent="-342900">
              <a:lnSpc>
                <a:spcPct val="140000"/>
              </a:lnSpc>
              <a:buFont typeface="Arial" panose="020B0604020202020204" pitchFamily="34" charset="0"/>
              <a:buChar char="•"/>
            </a:pPr>
            <a:r>
              <a:rPr lang="en-US" altLang="zh-CN">
                <a:latin typeface="Arial" panose="020B0604020202020204" pitchFamily="34" charset="0"/>
                <a:ea typeface="微软雅黑" panose="020B0503020204020204" pitchFamily="34" charset="-122"/>
                <a:cs typeface="Arial" panose="020B0604020202020204" pitchFamily="34" charset="0"/>
              </a:rPr>
              <a:t>As described in the paper:</a:t>
            </a:r>
          </a:p>
          <a:p>
            <a:pPr marL="800100" lvl="1" indent="-342900">
              <a:lnSpc>
                <a:spcPct val="140000"/>
              </a:lnSpc>
              <a:buFont typeface="Arial" panose="020B0604020202020204" pitchFamily="34" charset="0"/>
              <a:buChar char="•"/>
            </a:pPr>
            <a:endParaRPr lang="en-US" altLang="zh-CN" sz="1400">
              <a:solidFill>
                <a:schemeClr val="bg1"/>
              </a:solidFill>
              <a:latin typeface="Arial" panose="020B0604020202020204" pitchFamily="34" charset="0"/>
              <a:ea typeface="微软雅黑 Light" panose="020B0502040204020203" pitchFamily="34" charset="-122"/>
              <a:cs typeface="Arial" panose="020B0604020202020204" pitchFamily="34" charset="0"/>
            </a:endParaRPr>
          </a:p>
          <a:p>
            <a:pPr marL="800100" lvl="1" indent="-342900">
              <a:lnSpc>
                <a:spcPct val="140000"/>
              </a:lnSpc>
              <a:buFont typeface="Arial" panose="020B0604020202020204" pitchFamily="34" charset="0"/>
              <a:buChar char="•"/>
            </a:pPr>
            <a:endParaRPr lang="en-US" altLang="zh-CN" sz="1400">
              <a:solidFill>
                <a:schemeClr val="bg1"/>
              </a:solidFill>
              <a:latin typeface="Arial" panose="020B0604020202020204" pitchFamily="34" charset="0"/>
              <a:ea typeface="微软雅黑 Light" panose="020B0502040204020203" pitchFamily="34" charset="-122"/>
              <a:cs typeface="Arial" panose="020B0604020202020204" pitchFamily="34" charset="0"/>
            </a:endParaRPr>
          </a:p>
          <a:p>
            <a:pPr marL="800100" lvl="1" indent="-342900">
              <a:lnSpc>
                <a:spcPct val="140000"/>
              </a:lnSpc>
              <a:buFont typeface="Arial" panose="020B0604020202020204" pitchFamily="34" charset="0"/>
              <a:buChar char="•"/>
            </a:pPr>
            <a:endParaRPr lang="en-US" altLang="zh-CN" sz="1400">
              <a:solidFill>
                <a:schemeClr val="bg1"/>
              </a:solidFill>
              <a:latin typeface="Arial" panose="020B0604020202020204" pitchFamily="34" charset="0"/>
              <a:ea typeface="微软雅黑 Light" panose="020B0502040204020203" pitchFamily="34" charset="-122"/>
              <a:cs typeface="Arial" panose="020B0604020202020204" pitchFamily="34" charset="0"/>
            </a:endParaRPr>
          </a:p>
          <a:p>
            <a:pPr marL="800100" lvl="1" indent="-342900">
              <a:lnSpc>
                <a:spcPct val="140000"/>
              </a:lnSpc>
              <a:buFont typeface="Arial" panose="020B0604020202020204" pitchFamily="34" charset="0"/>
              <a:buChar char="•"/>
            </a:pPr>
            <a:endParaRPr lang="en-US" altLang="zh-CN" sz="1400">
              <a:solidFill>
                <a:schemeClr val="bg1"/>
              </a:solidFill>
              <a:latin typeface="Arial" panose="020B0604020202020204" pitchFamily="34" charset="0"/>
              <a:ea typeface="微软雅黑 Light" panose="020B0502040204020203" pitchFamily="34" charset="-122"/>
              <a:cs typeface="Arial" panose="020B0604020202020204" pitchFamily="34" charset="0"/>
            </a:endParaRPr>
          </a:p>
          <a:p>
            <a:pPr marL="800100" lvl="1" indent="-342900">
              <a:lnSpc>
                <a:spcPct val="140000"/>
              </a:lnSpc>
              <a:buFont typeface="Arial" panose="020B0604020202020204" pitchFamily="34" charset="0"/>
              <a:buChar char="•"/>
            </a:pPr>
            <a:endParaRPr lang="en-US" altLang="zh-CN" sz="1400">
              <a:solidFill>
                <a:schemeClr val="bg1"/>
              </a:solidFill>
              <a:latin typeface="Arial" panose="020B0604020202020204" pitchFamily="34" charset="0"/>
              <a:ea typeface="微软雅黑 Light" panose="020B0502040204020203" pitchFamily="34" charset="-122"/>
              <a:cs typeface="Arial" panose="020B0604020202020204" pitchFamily="34" charset="0"/>
            </a:endParaRPr>
          </a:p>
          <a:p>
            <a:pPr marL="800100" lvl="1" indent="-342900">
              <a:lnSpc>
                <a:spcPct val="140000"/>
              </a:lnSpc>
              <a:buFont typeface="Arial" panose="020B0604020202020204" pitchFamily="34" charset="0"/>
              <a:buChar char="•"/>
            </a:pPr>
            <a:endParaRPr lang="en-US" altLang="zh-CN" sz="1400">
              <a:solidFill>
                <a:schemeClr val="bg1"/>
              </a:solidFill>
              <a:latin typeface="Arial" panose="020B0604020202020204" pitchFamily="34" charset="0"/>
              <a:ea typeface="微软雅黑 Light" panose="020B0502040204020203" pitchFamily="34" charset="-122"/>
              <a:cs typeface="Arial" panose="020B0604020202020204" pitchFamily="34" charset="0"/>
            </a:endParaRPr>
          </a:p>
          <a:p>
            <a:pPr marL="800100" lvl="1" indent="-342900">
              <a:lnSpc>
                <a:spcPct val="140000"/>
              </a:lnSpc>
              <a:buFont typeface="Arial" panose="020B0604020202020204" pitchFamily="34" charset="0"/>
              <a:buChar char="•"/>
            </a:pPr>
            <a:endParaRPr lang="en-US" altLang="zh-CN" sz="1400">
              <a:solidFill>
                <a:schemeClr val="bg1"/>
              </a:solidFill>
              <a:latin typeface="Arial" panose="020B0604020202020204" pitchFamily="34" charset="0"/>
              <a:ea typeface="微软雅黑 Light" panose="020B0502040204020203" pitchFamily="34" charset="-122"/>
              <a:cs typeface="Arial" panose="020B0604020202020204" pitchFamily="34" charset="0"/>
            </a:endParaRPr>
          </a:p>
          <a:p>
            <a:pPr marL="800100" lvl="1" indent="-342900">
              <a:lnSpc>
                <a:spcPct val="140000"/>
              </a:lnSpc>
              <a:buFont typeface="Arial" panose="020B0604020202020204" pitchFamily="34" charset="0"/>
              <a:buChar char="•"/>
            </a:pPr>
            <a:r>
              <a:rPr lang="en-US" altLang="zh-CN" sz="1400">
                <a:latin typeface="Arial" panose="020B0604020202020204" pitchFamily="34" charset="0"/>
                <a:ea typeface="微软雅黑 Light" panose="020B0502040204020203" pitchFamily="34" charset="-122"/>
                <a:cs typeface="Arial" panose="020B0604020202020204" pitchFamily="34" charset="0"/>
              </a:rPr>
              <a:t>("&gt;" means better than, "</a:t>
            </a:r>
            <a:r>
              <a:rPr lang="zh-CN" altLang="en-US" sz="1400">
                <a:latin typeface="Arial" panose="020B0604020202020204" pitchFamily="34" charset="0"/>
                <a:ea typeface="微软雅黑 Light" panose="020B0502040204020203" pitchFamily="34" charset="-122"/>
                <a:cs typeface="Arial" panose="020B0604020202020204" pitchFamily="34" charset="0"/>
              </a:rPr>
              <a:t>≈</a:t>
            </a:r>
            <a:r>
              <a:rPr lang="en-US" altLang="zh-CN" sz="1400">
                <a:latin typeface="Arial" panose="020B0604020202020204" pitchFamily="34" charset="0"/>
                <a:ea typeface="微软雅黑 Light" panose="020B0502040204020203" pitchFamily="34" charset="-122"/>
                <a:cs typeface="Arial" panose="020B0604020202020204" pitchFamily="34" charset="0"/>
              </a:rPr>
              <a:t>" means no difference, in terms of statistical significance)</a:t>
            </a:r>
            <a:endParaRPr lang="en-US" altLang="zh-CN" sz="1400">
              <a:solidFill>
                <a:schemeClr val="bg1"/>
              </a:solidFill>
              <a:latin typeface="Arial" panose="020B0604020202020204" pitchFamily="34" charset="0"/>
              <a:ea typeface="微软雅黑 Light" panose="020B0502040204020203" pitchFamily="34" charset="-122"/>
              <a:cs typeface="Arial" panose="020B0604020202020204" pitchFamily="34" charset="0"/>
            </a:endParaRPr>
          </a:p>
          <a:p>
            <a:pPr marL="342900" indent="-342900">
              <a:lnSpc>
                <a:spcPct val="140000"/>
              </a:lnSpc>
              <a:buFont typeface="Arial" panose="020B0604020202020204" pitchFamily="34" charset="0"/>
              <a:buChar char="•"/>
            </a:pPr>
            <a:r>
              <a:rPr lang="en-US" altLang="zh-CN">
                <a:latin typeface="Arial" panose="020B0604020202020204" pitchFamily="34" charset="0"/>
                <a:ea typeface="微软雅黑" panose="020B0503020204020204" pitchFamily="34" charset="-122"/>
                <a:cs typeface="Arial" panose="020B0604020202020204" pitchFamily="34" charset="0"/>
              </a:rPr>
              <a:t>Conclusion</a:t>
            </a:r>
          </a:p>
          <a:p>
            <a:pPr marL="800100" lvl="1" indent="-342900">
              <a:lnSpc>
                <a:spcPct val="140000"/>
              </a:lnSpc>
              <a:buFont typeface="Arial" panose="020B0604020202020204" pitchFamily="34" charset="0"/>
              <a:buChar char="•"/>
            </a:pPr>
            <a:r>
              <a:rPr lang="en-US" altLang="zh-CN" sz="1400">
                <a:latin typeface="Arial" panose="020B0604020202020204" pitchFamily="34" charset="0"/>
                <a:ea typeface="微软雅黑 Light" panose="020B0502040204020203" pitchFamily="34" charset="-122"/>
                <a:cs typeface="Arial" panose="020B0604020202020204" pitchFamily="34" charset="0"/>
              </a:rPr>
              <a:t>Our method has better reconstruction quality than StarGAN baseline in all conditions.</a:t>
            </a:r>
          </a:p>
          <a:p>
            <a:pPr marL="800100" lvl="1" indent="-342900">
              <a:lnSpc>
                <a:spcPct val="140000"/>
              </a:lnSpc>
              <a:buFont typeface="Arial" panose="020B0604020202020204" pitchFamily="34" charset="0"/>
              <a:buChar char="•"/>
            </a:pPr>
            <a:r>
              <a:rPr lang="en-US" altLang="zh-CN" sz="1400">
                <a:latin typeface="Arial" panose="020B0604020202020204" pitchFamily="34" charset="0"/>
                <a:ea typeface="微软雅黑 Light" panose="020B0502040204020203" pitchFamily="34" charset="-122"/>
                <a:cs typeface="Arial" panose="020B0604020202020204" pitchFamily="34" charset="0"/>
              </a:rPr>
              <a:t>When converting to targets in the training dataset, our conversion quality is also better than StarGAN baseline (ID&gt;SG)</a:t>
            </a:r>
          </a:p>
          <a:p>
            <a:pPr marL="800100" lvl="1" indent="-342900">
              <a:lnSpc>
                <a:spcPct val="140000"/>
              </a:lnSpc>
              <a:buFont typeface="Arial" panose="020B0604020202020204" pitchFamily="34" charset="0"/>
              <a:buChar char="•"/>
            </a:pPr>
            <a:r>
              <a:rPr lang="en-US" altLang="zh-CN" sz="1400">
                <a:latin typeface="Arial" panose="020B0604020202020204" pitchFamily="34" charset="0"/>
                <a:ea typeface="微软雅黑 Light" panose="020B0502040204020203" pitchFamily="34" charset="-122"/>
                <a:cs typeface="Arial" panose="020B0604020202020204" pitchFamily="34" charset="0"/>
              </a:rPr>
              <a:t>When we are performing one-shot conversion, and the baseline has the targets in its training set, we still have performance not significantly different from StarGAN baseline (SG</a:t>
            </a:r>
            <a:r>
              <a:rPr lang="zh-CN" altLang="en-US" sz="1400">
                <a:latin typeface="Arial" panose="020B0604020202020204" pitchFamily="34" charset="0"/>
                <a:ea typeface="微软雅黑 Light" panose="020B0502040204020203" pitchFamily="34" charset="-122"/>
                <a:cs typeface="Arial" panose="020B0604020202020204" pitchFamily="34" charset="0"/>
              </a:rPr>
              <a:t>≈</a:t>
            </a:r>
            <a:r>
              <a:rPr lang="en-US" altLang="zh-CN" sz="1400">
                <a:latin typeface="Arial" panose="020B0604020202020204" pitchFamily="34" charset="0"/>
                <a:ea typeface="微软雅黑 Light" panose="020B0502040204020203" pitchFamily="34" charset="-122"/>
                <a:cs typeface="Arial" panose="020B0604020202020204" pitchFamily="34" charset="0"/>
              </a:rPr>
              <a:t>OS). </a:t>
            </a:r>
          </a:p>
        </p:txBody>
      </p:sp>
      <p:graphicFrame>
        <p:nvGraphicFramePr>
          <p:cNvPr id="2" name="表格 2">
            <a:extLst>
              <a:ext uri="{FF2B5EF4-FFF2-40B4-BE49-F238E27FC236}">
                <a16:creationId xmlns:a16="http://schemas.microsoft.com/office/drawing/2014/main" id="{FF00E39C-444F-4820-AECF-CB566FD32052}"/>
              </a:ext>
            </a:extLst>
          </p:cNvPr>
          <p:cNvGraphicFramePr>
            <a:graphicFrameLocks noGrp="1"/>
          </p:cNvGraphicFramePr>
          <p:nvPr>
            <p:extLst>
              <p:ext uri="{D42A27DB-BD31-4B8C-83A1-F6EECF244321}">
                <p14:modId xmlns:p14="http://schemas.microsoft.com/office/powerpoint/2010/main" val="2636060967"/>
              </p:ext>
            </p:extLst>
          </p:nvPr>
        </p:nvGraphicFramePr>
        <p:xfrm>
          <a:off x="1552510" y="2012181"/>
          <a:ext cx="7560000" cy="1905600"/>
        </p:xfrm>
        <a:graphic>
          <a:graphicData uri="http://schemas.openxmlformats.org/drawingml/2006/table">
            <a:tbl>
              <a:tblPr bandRow="1">
                <a:tableStyleId>{5C22544A-7EE6-4342-B048-85BDC9FD1C3A}</a:tableStyleId>
              </a:tblPr>
              <a:tblGrid>
                <a:gridCol w="3240000">
                  <a:extLst>
                    <a:ext uri="{9D8B030D-6E8A-4147-A177-3AD203B41FA5}">
                      <a16:colId xmlns:a16="http://schemas.microsoft.com/office/drawing/2014/main" val="431975341"/>
                    </a:ext>
                  </a:extLst>
                </a:gridCol>
                <a:gridCol w="2160000">
                  <a:extLst>
                    <a:ext uri="{9D8B030D-6E8A-4147-A177-3AD203B41FA5}">
                      <a16:colId xmlns:a16="http://schemas.microsoft.com/office/drawing/2014/main" val="3486355580"/>
                    </a:ext>
                  </a:extLst>
                </a:gridCol>
                <a:gridCol w="2160000">
                  <a:extLst>
                    <a:ext uri="{9D8B030D-6E8A-4147-A177-3AD203B41FA5}">
                      <a16:colId xmlns:a16="http://schemas.microsoft.com/office/drawing/2014/main" val="185988418"/>
                    </a:ext>
                  </a:extLst>
                </a:gridCol>
              </a:tblGrid>
              <a:tr h="648000">
                <a:tc>
                  <a:txBody>
                    <a:bodyPr/>
                    <a:lstStyle/>
                    <a:p>
                      <a:pPr algn="ctr"/>
                      <a:endParaRPr lang="zh-CN" altLang="en-US">
                        <a:latin typeface="Arial" panose="020B0604020202020204" pitchFamily="34" charset="0"/>
                        <a:ea typeface="+mj-ea"/>
                        <a:cs typeface="Arial" panose="020B0604020202020204" pitchFamily="34" charset="0"/>
                      </a:endParaRPr>
                    </a:p>
                  </a:txBody>
                  <a:tcPr anchor="ctr"/>
                </a:tc>
                <a:tc>
                  <a:txBody>
                    <a:bodyPr/>
                    <a:lstStyle/>
                    <a:p>
                      <a:pPr algn="ctr"/>
                      <a:r>
                        <a:rPr lang="en-US" altLang="zh-CN">
                          <a:latin typeface="Arial" panose="020B0604020202020204" pitchFamily="34" charset="0"/>
                          <a:ea typeface="+mj-ea"/>
                          <a:cs typeface="Arial" panose="020B0604020202020204" pitchFamily="34" charset="0"/>
                        </a:rPr>
                        <a:t>To different gender&amp;language</a:t>
                      </a:r>
                      <a:endParaRPr lang="zh-CN" altLang="en-US">
                        <a:latin typeface="Arial" panose="020B0604020202020204" pitchFamily="34" charset="0"/>
                        <a:ea typeface="+mj-ea"/>
                        <a:cs typeface="Arial" panose="020B0604020202020204" pitchFamily="34" charset="0"/>
                      </a:endParaRPr>
                    </a:p>
                  </a:txBody>
                  <a:tcPr anchor="ctr"/>
                </a:tc>
                <a:tc>
                  <a:txBody>
                    <a:bodyPr/>
                    <a:lstStyle/>
                    <a:p>
                      <a:pPr algn="ctr"/>
                      <a:r>
                        <a:rPr lang="en-US" altLang="zh-CN">
                          <a:latin typeface="Arial" panose="020B0604020202020204" pitchFamily="34" charset="0"/>
                          <a:ea typeface="+mj-ea"/>
                          <a:cs typeface="Arial" panose="020B0604020202020204" pitchFamily="34" charset="0"/>
                        </a:rPr>
                        <a:t>To the same gender&amp;language</a:t>
                      </a:r>
                      <a:endParaRPr lang="zh-CN" altLang="en-US">
                        <a:latin typeface="Arial" panose="020B0604020202020204" pitchFamily="34" charset="0"/>
                        <a:ea typeface="+mj-ea"/>
                        <a:cs typeface="Arial" panose="020B0604020202020204" pitchFamily="34" charset="0"/>
                      </a:endParaRPr>
                    </a:p>
                  </a:txBody>
                  <a:tcPr anchor="ctr"/>
                </a:tc>
                <a:extLst>
                  <a:ext uri="{0D108BD9-81ED-4DB2-BD59-A6C34878D82A}">
                    <a16:rowId xmlns:a16="http://schemas.microsoft.com/office/drawing/2014/main" val="3066202777"/>
                  </a:ext>
                </a:extLst>
              </a:tr>
              <a:tr h="432000">
                <a:tc>
                  <a:txBody>
                    <a:bodyPr/>
                    <a:lstStyle/>
                    <a:p>
                      <a:pPr algn="ctr"/>
                      <a:r>
                        <a:rPr lang="en-US" altLang="zh-CN">
                          <a:latin typeface="Arial" panose="020B0604020202020204" pitchFamily="34" charset="0"/>
                          <a:ea typeface="+mj-ea"/>
                          <a:cs typeface="Arial" panose="020B0604020202020204" pitchFamily="34" charset="0"/>
                        </a:rPr>
                        <a:t>Reconstruction quality</a:t>
                      </a:r>
                    </a:p>
                    <a:p>
                      <a:pPr algn="ctr"/>
                      <a:r>
                        <a:rPr lang="en-US" altLang="zh-CN" sz="1600">
                          <a:latin typeface="Arial" panose="020B0604020202020204" pitchFamily="34" charset="0"/>
                          <a:ea typeface="+mj-ea"/>
                          <a:cs typeface="Arial" panose="020B0604020202020204" pitchFamily="34" charset="0"/>
                        </a:rPr>
                        <a:t>(Intelligibility, clarity, naturalness)</a:t>
                      </a:r>
                      <a:endParaRPr lang="zh-CN" altLang="en-US" sz="1600">
                        <a:latin typeface="Arial" panose="020B0604020202020204" pitchFamily="34" charset="0"/>
                        <a:ea typeface="+mj-ea"/>
                        <a:cs typeface="Arial" panose="020B0604020202020204" pitchFamily="34" charset="0"/>
                      </a:endParaRPr>
                    </a:p>
                  </a:txBody>
                  <a:tcPr anchor="ctr"/>
                </a:tc>
                <a:tc>
                  <a:txBody>
                    <a:bodyPr/>
                    <a:lstStyle/>
                    <a:p>
                      <a:pPr algn="ctr"/>
                      <a:r>
                        <a:rPr lang="en-US" altLang="zh-CN" sz="1800" kern="1200">
                          <a:solidFill>
                            <a:schemeClr val="dk1"/>
                          </a:solidFill>
                          <a:latin typeface="Arial" panose="020B0604020202020204" pitchFamily="34" charset="0"/>
                          <a:ea typeface="+mj-ea"/>
                          <a:cs typeface="Arial" panose="020B0604020202020204" pitchFamily="34" charset="0"/>
                        </a:rPr>
                        <a:t>ID </a:t>
                      </a:r>
                      <a:r>
                        <a:rPr lang="zh-CN" altLang="en-US" sz="1800" kern="1200">
                          <a:solidFill>
                            <a:schemeClr val="dk1"/>
                          </a:solidFill>
                          <a:latin typeface="Arial" panose="020B0604020202020204" pitchFamily="34" charset="0"/>
                          <a:ea typeface="微软雅黑 Light" panose="020B0502040204020203" pitchFamily="34" charset="-122"/>
                          <a:cs typeface="Arial" panose="020B0604020202020204" pitchFamily="34" charset="0"/>
                        </a:rPr>
                        <a:t>≈</a:t>
                      </a:r>
                      <a:r>
                        <a:rPr lang="en-US" altLang="zh-CN" sz="1800" kern="1200">
                          <a:solidFill>
                            <a:schemeClr val="dk1"/>
                          </a:solidFill>
                          <a:latin typeface="Arial" panose="020B0604020202020204" pitchFamily="34" charset="0"/>
                          <a:ea typeface="+mj-ea"/>
                          <a:cs typeface="Arial" panose="020B0604020202020204" pitchFamily="34" charset="0"/>
                        </a:rPr>
                        <a:t> IT &gt; OS &gt; SG</a:t>
                      </a:r>
                      <a:endParaRPr lang="zh-CN" altLang="en-US" sz="1800" kern="1200">
                        <a:solidFill>
                          <a:schemeClr val="dk1"/>
                        </a:solidFill>
                        <a:latin typeface="Arial" panose="020B0604020202020204" pitchFamily="34" charset="0"/>
                        <a:ea typeface="+mj-ea"/>
                        <a:cs typeface="Arial" panose="020B0604020202020204" pitchFamily="34" charset="0"/>
                      </a:endParaRPr>
                    </a:p>
                  </a:txBody>
                  <a:tcPr anchor="ctr"/>
                </a:tc>
                <a:tc>
                  <a:txBody>
                    <a:bodyPr/>
                    <a:lstStyle/>
                    <a:p>
                      <a:pPr algn="ctr"/>
                      <a:r>
                        <a:rPr lang="en-US" altLang="zh-CN">
                          <a:latin typeface="Arial" panose="020B0604020202020204" pitchFamily="34" charset="0"/>
                          <a:ea typeface="+mj-ea"/>
                          <a:cs typeface="Arial" panose="020B0604020202020204" pitchFamily="34" charset="0"/>
                        </a:rPr>
                        <a:t>ID &gt; IT &gt; OS &gt; SG</a:t>
                      </a:r>
                      <a:endParaRPr lang="zh-CN" altLang="en-US">
                        <a:latin typeface="Arial" panose="020B0604020202020204" pitchFamily="34" charset="0"/>
                        <a:ea typeface="+mj-ea"/>
                        <a:cs typeface="Arial" panose="020B0604020202020204" pitchFamily="34" charset="0"/>
                      </a:endParaRPr>
                    </a:p>
                  </a:txBody>
                  <a:tcPr anchor="ctr"/>
                </a:tc>
                <a:extLst>
                  <a:ext uri="{0D108BD9-81ED-4DB2-BD59-A6C34878D82A}">
                    <a16:rowId xmlns:a16="http://schemas.microsoft.com/office/drawing/2014/main" val="3735291329"/>
                  </a:ext>
                </a:extLst>
              </a:tr>
              <a:tr h="648000">
                <a:tc>
                  <a:txBody>
                    <a:bodyPr/>
                    <a:lstStyle/>
                    <a:p>
                      <a:pPr algn="ctr"/>
                      <a:r>
                        <a:rPr lang="en-US" altLang="zh-CN">
                          <a:latin typeface="Arial" panose="020B0604020202020204" pitchFamily="34" charset="0"/>
                          <a:ea typeface="+mj-ea"/>
                          <a:cs typeface="Arial" panose="020B0604020202020204" pitchFamily="34" charset="0"/>
                        </a:rPr>
                        <a:t>Conversion quality</a:t>
                      </a:r>
                    </a:p>
                    <a:p>
                      <a:pPr algn="ctr"/>
                      <a:r>
                        <a:rPr kumimoji="0" lang="en-US" altLang="zh-CN" sz="1600" b="0" i="0" u="none" strike="noStrike" kern="1200" cap="none" spc="0" normalizeH="0" baseline="0" noProof="0">
                          <a:ln>
                            <a:noFill/>
                          </a:ln>
                          <a:solidFill>
                            <a:prstClr val="black"/>
                          </a:solidFill>
                          <a:effectLst/>
                          <a:uLnTx/>
                          <a:uFillTx/>
                          <a:latin typeface="Arial" panose="020B0604020202020204" pitchFamily="34" charset="0"/>
                          <a:ea typeface="等线 Light" panose="02010600030101010101" pitchFamily="2" charset="-122"/>
                          <a:cs typeface="Arial" panose="020B0604020202020204" pitchFamily="34" charset="0"/>
                        </a:rPr>
                        <a:t>(Timbre similarity to the target)</a:t>
                      </a:r>
                      <a:endParaRPr lang="zh-CN" altLang="en-US">
                        <a:latin typeface="Arial" panose="020B0604020202020204" pitchFamily="34" charset="0"/>
                        <a:ea typeface="+mj-ea"/>
                        <a:cs typeface="Arial" panose="020B0604020202020204" pitchFamily="34" charset="0"/>
                      </a:endParaRPr>
                    </a:p>
                  </a:txBody>
                  <a:tcPr anchor="ctr"/>
                </a:tc>
                <a:tc>
                  <a:txBody>
                    <a:bodyPr/>
                    <a:lstStyle/>
                    <a:p>
                      <a:pPr algn="ctr"/>
                      <a:r>
                        <a:rPr lang="en-US" altLang="zh-CN">
                          <a:latin typeface="Arial" panose="020B0604020202020204" pitchFamily="34" charset="0"/>
                          <a:ea typeface="+mj-ea"/>
                          <a:cs typeface="Arial" panose="020B0604020202020204" pitchFamily="34" charset="0"/>
                        </a:rPr>
                        <a:t>ID &gt; IT &gt; OS </a:t>
                      </a:r>
                      <a:r>
                        <a:rPr lang="zh-CN" altLang="en-US" sz="1800" kern="1200">
                          <a:solidFill>
                            <a:schemeClr val="dk1"/>
                          </a:solidFill>
                          <a:latin typeface="Arial" panose="020B0604020202020204" pitchFamily="34" charset="0"/>
                          <a:ea typeface="微软雅黑 Light" panose="020B0502040204020203" pitchFamily="34" charset="-122"/>
                          <a:cs typeface="Arial" panose="020B0604020202020204" pitchFamily="34" charset="0"/>
                        </a:rPr>
                        <a:t>≈</a:t>
                      </a:r>
                      <a:r>
                        <a:rPr lang="en-US" altLang="zh-CN">
                          <a:latin typeface="Arial" panose="020B0604020202020204" pitchFamily="34" charset="0"/>
                          <a:ea typeface="+mj-ea"/>
                          <a:cs typeface="Arial" panose="020B0604020202020204" pitchFamily="34" charset="0"/>
                        </a:rPr>
                        <a:t> SG</a:t>
                      </a:r>
                      <a:endParaRPr lang="zh-CN" altLang="en-US">
                        <a:latin typeface="Arial" panose="020B0604020202020204" pitchFamily="34" charset="0"/>
                        <a:ea typeface="+mj-ea"/>
                        <a:cs typeface="Arial" panose="020B0604020202020204" pitchFamily="34" charset="0"/>
                      </a:endParaRPr>
                    </a:p>
                  </a:txBody>
                  <a:tcPr anchor="ctr"/>
                </a:tc>
                <a:tc>
                  <a:txBody>
                    <a:bodyPr/>
                    <a:lstStyle/>
                    <a:p>
                      <a:pPr algn="ctr"/>
                      <a:r>
                        <a:rPr lang="en-US" altLang="zh-CN">
                          <a:latin typeface="Arial" panose="020B0604020202020204" pitchFamily="34" charset="0"/>
                          <a:ea typeface="+mj-ea"/>
                          <a:cs typeface="Arial" panose="020B0604020202020204" pitchFamily="34" charset="0"/>
                        </a:rPr>
                        <a:t>ID </a:t>
                      </a:r>
                      <a:r>
                        <a:rPr lang="zh-CN" altLang="en-US" sz="1800" kern="1200">
                          <a:solidFill>
                            <a:schemeClr val="dk1"/>
                          </a:solidFill>
                          <a:latin typeface="Arial" panose="020B0604020202020204" pitchFamily="34" charset="0"/>
                          <a:ea typeface="微软雅黑 Light" panose="020B0502040204020203" pitchFamily="34" charset="-122"/>
                          <a:cs typeface="Arial" panose="020B0604020202020204" pitchFamily="34" charset="0"/>
                        </a:rPr>
                        <a:t>≈</a:t>
                      </a:r>
                      <a:r>
                        <a:rPr lang="en-US" altLang="zh-CN">
                          <a:latin typeface="Arial" panose="020B0604020202020204" pitchFamily="34" charset="0"/>
                          <a:ea typeface="+mj-ea"/>
                          <a:cs typeface="Arial" panose="020B0604020202020204" pitchFamily="34" charset="0"/>
                        </a:rPr>
                        <a:t> IT </a:t>
                      </a:r>
                      <a:r>
                        <a:rPr lang="zh-CN" altLang="en-US" sz="1800" kern="1200">
                          <a:solidFill>
                            <a:schemeClr val="dk1"/>
                          </a:solidFill>
                          <a:latin typeface="Arial" panose="020B0604020202020204" pitchFamily="34" charset="0"/>
                          <a:ea typeface="微软雅黑 Light" panose="020B0502040204020203" pitchFamily="34" charset="-122"/>
                          <a:cs typeface="Arial" panose="020B0604020202020204" pitchFamily="34" charset="0"/>
                        </a:rPr>
                        <a:t>≈</a:t>
                      </a:r>
                      <a:r>
                        <a:rPr lang="en-US" altLang="zh-CN">
                          <a:latin typeface="Arial" panose="020B0604020202020204" pitchFamily="34" charset="0"/>
                          <a:ea typeface="+mj-ea"/>
                          <a:cs typeface="Arial" panose="020B0604020202020204" pitchFamily="34" charset="0"/>
                        </a:rPr>
                        <a:t> SG </a:t>
                      </a:r>
                      <a:r>
                        <a:rPr lang="zh-CN" altLang="en-US" sz="1800" kern="1200">
                          <a:solidFill>
                            <a:schemeClr val="dk1"/>
                          </a:solidFill>
                          <a:latin typeface="Arial" panose="020B0604020202020204" pitchFamily="34" charset="0"/>
                          <a:ea typeface="微软雅黑 Light" panose="020B0502040204020203" pitchFamily="34" charset="-122"/>
                          <a:cs typeface="Arial" panose="020B0604020202020204" pitchFamily="34" charset="0"/>
                        </a:rPr>
                        <a:t>≈</a:t>
                      </a:r>
                      <a:r>
                        <a:rPr lang="en-US" altLang="zh-CN">
                          <a:latin typeface="Arial" panose="020B0604020202020204" pitchFamily="34" charset="0"/>
                          <a:ea typeface="+mj-ea"/>
                          <a:cs typeface="Arial" panose="020B0604020202020204" pitchFamily="34" charset="0"/>
                        </a:rPr>
                        <a:t> OS</a:t>
                      </a:r>
                    </a:p>
                    <a:p>
                      <a:pPr algn="ctr"/>
                      <a:r>
                        <a:rPr lang="en-US" altLang="zh-CN" sz="1600">
                          <a:latin typeface="Arial" panose="020B0604020202020204" pitchFamily="34" charset="0"/>
                          <a:ea typeface="+mj-ea"/>
                          <a:cs typeface="Arial" panose="020B0604020202020204" pitchFamily="34" charset="0"/>
                        </a:rPr>
                        <a:t>(ID &gt; SG,OS)</a:t>
                      </a:r>
                      <a:endParaRPr lang="zh-CN" altLang="en-US" sz="1600">
                        <a:latin typeface="Arial" panose="020B0604020202020204" pitchFamily="34" charset="0"/>
                        <a:ea typeface="+mj-ea"/>
                        <a:cs typeface="Arial" panose="020B0604020202020204" pitchFamily="34" charset="0"/>
                      </a:endParaRPr>
                    </a:p>
                  </a:txBody>
                  <a:tcPr anchor="ctr"/>
                </a:tc>
                <a:extLst>
                  <a:ext uri="{0D108BD9-81ED-4DB2-BD59-A6C34878D82A}">
                    <a16:rowId xmlns:a16="http://schemas.microsoft.com/office/drawing/2014/main" val="1869189972"/>
                  </a:ext>
                </a:extLst>
              </a:tr>
            </a:tbl>
          </a:graphicData>
        </a:graphic>
      </p:graphicFrame>
      <p:sp>
        <p:nvSpPr>
          <p:cNvPr id="7" name="文本框 6">
            <a:extLst>
              <a:ext uri="{FF2B5EF4-FFF2-40B4-BE49-F238E27FC236}">
                <a16:creationId xmlns:a16="http://schemas.microsoft.com/office/drawing/2014/main" id="{17FBA926-046A-44C1-9C90-69510DD352F1}"/>
              </a:ext>
            </a:extLst>
          </p:cNvPr>
          <p:cNvSpPr txBox="1"/>
          <p:nvPr/>
        </p:nvSpPr>
        <p:spPr>
          <a:xfrm>
            <a:off x="493807" y="92942"/>
            <a:ext cx="6257975" cy="400110"/>
          </a:xfrm>
          <a:prstGeom prst="rect">
            <a:avLst/>
          </a:prstGeom>
          <a:noFill/>
        </p:spPr>
        <p:txBody>
          <a:bodyPr wrap="square" rtlCol="0">
            <a:spAutoFit/>
          </a:bodyPr>
          <a:lstStyle/>
          <a:p>
            <a:r>
              <a:rPr lang="en-US" altLang="zh-CN" sz="2000">
                <a:solidFill>
                  <a:schemeClr val="bg1"/>
                </a:solidFill>
                <a:latin typeface="微软雅黑" panose="020B0503020204020204" pitchFamily="34" charset="-122"/>
                <a:ea typeface="微软雅黑" panose="020B0503020204020204" pitchFamily="34" charset="-122"/>
              </a:rPr>
              <a:t>ICASSP 2020 Submission supplemental material</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3736055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TotalTime>
  <Words>537</Words>
  <Application>Microsoft Office PowerPoint</Application>
  <PresentationFormat>宽屏</PresentationFormat>
  <Paragraphs>82</Paragraphs>
  <Slides>4</Slides>
  <Notes>0</Notes>
  <HiddenSlides>0</HiddenSlides>
  <MMClips>36</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4</vt:i4>
      </vt:variant>
    </vt:vector>
  </HeadingPairs>
  <TitlesOfParts>
    <vt:vector size="10" baseType="lpstr">
      <vt:lpstr>等线</vt:lpstr>
      <vt:lpstr>等线 Light</vt:lpstr>
      <vt:lpstr>微软雅黑</vt:lpstr>
      <vt:lpstr>微软雅黑 Light</vt:lpstr>
      <vt:lpstr>Arial</vt:lpstr>
      <vt:lpstr>Office 主题​​</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王若白</dc:creator>
  <cp:lastModifiedBy>王若白</cp:lastModifiedBy>
  <cp:revision>27</cp:revision>
  <dcterms:created xsi:type="dcterms:W3CDTF">2019-10-19T06:08:07Z</dcterms:created>
  <dcterms:modified xsi:type="dcterms:W3CDTF">2019-10-20T03:26:17Z</dcterms:modified>
</cp:coreProperties>
</file>

<file path=docProps/thumbnail.jpeg>
</file>